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43891200" cy="329184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3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p:scale>
          <a:sx n="22" d="100"/>
          <a:sy n="22" d="100"/>
        </p:scale>
        <p:origin x="204" y="-1868"/>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78E87AC-6049-4F07-9736-2125A7FE1BB7}" type="datetimeFigureOut">
              <a:rPr lang="en-US" smtClean="0"/>
              <a:t>4/4/2022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35807D2-EF5E-4202-A712-D497F407B80A}" type="slidenum">
              <a:rPr lang="en-US" smtClean="0"/>
              <a:t>‹#›</a:t>
            </a:fld>
            <a:endParaRPr lang="en-US"/>
          </a:p>
        </p:txBody>
      </p:sp>
    </p:spTree>
    <p:extLst>
      <p:ext uri="{BB962C8B-B14F-4D97-AF65-F5344CB8AC3E}">
        <p14:creationId xmlns:p14="http://schemas.microsoft.com/office/powerpoint/2010/main" val="1525888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807D2-EF5E-4202-A712-D497F407B80A}" type="slidenum">
              <a:rPr lang="en-US" smtClean="0"/>
              <a:t>1</a:t>
            </a:fld>
            <a:endParaRPr lang="en-US"/>
          </a:p>
        </p:txBody>
      </p:sp>
    </p:spTree>
    <p:extLst>
      <p:ext uri="{BB962C8B-B14F-4D97-AF65-F5344CB8AC3E}">
        <p14:creationId xmlns:p14="http://schemas.microsoft.com/office/powerpoint/2010/main" val="124061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722091-7F4D-D84F-8D0D-5E81A6C96048}"/>
              </a:ext>
            </a:extLst>
          </p:cNvPr>
          <p:cNvSpPr/>
          <p:nvPr userDrawn="1"/>
        </p:nvSpPr>
        <p:spPr>
          <a:xfrm>
            <a:off x="914400" y="28351590"/>
            <a:ext cx="42062400" cy="3657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745A38A-BF20-8440-B6DD-C1CE077B0D39}"/>
              </a:ext>
            </a:extLst>
          </p:cNvPr>
          <p:cNvPicPr>
            <a:picLocks noChangeAspect="1"/>
          </p:cNvPicPr>
          <p:nvPr userDrawn="1"/>
        </p:nvPicPr>
        <p:blipFill>
          <a:blip r:embed="rId2"/>
          <a:srcRect/>
          <a:stretch/>
        </p:blipFill>
        <p:spPr>
          <a:xfrm>
            <a:off x="31331805" y="29026633"/>
            <a:ext cx="8715375" cy="2369059"/>
          </a:xfrm>
          <a:prstGeom prst="rect">
            <a:avLst/>
          </a:prstGeom>
        </p:spPr>
      </p:pic>
      <p:sp>
        <p:nvSpPr>
          <p:cNvPr id="9" name="TextBox 8">
            <a:extLst>
              <a:ext uri="{FF2B5EF4-FFF2-40B4-BE49-F238E27FC236}">
                <a16:creationId xmlns:a16="http://schemas.microsoft.com/office/drawing/2014/main" id="{6C449BD4-28DB-3E49-8683-2CCF76E1D7A5}"/>
              </a:ext>
            </a:extLst>
          </p:cNvPr>
          <p:cNvSpPr txBox="1"/>
          <p:nvPr userDrawn="1"/>
        </p:nvSpPr>
        <p:spPr>
          <a:xfrm>
            <a:off x="16847359" y="29657071"/>
            <a:ext cx="10196481" cy="14157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700" b="0" i="0" kern="1200" dirty="0">
                <a:solidFill>
                  <a:schemeClr val="tx1"/>
                </a:solidFill>
                <a:effectLst/>
                <a:latin typeface="Franklin Gothic Medium" panose="020B0603020102020204" pitchFamily="34" charset="0"/>
                <a:ea typeface="+mn-ea"/>
                <a:cs typeface="+mn-cs"/>
              </a:rPr>
              <a:t>It is U of I policy to prohibit and eliminate discrimination on the basis of race, color, national origin, religion, sex, sexual orientation and gender identity/expression, age, disability, or status as a Vietnam-era veteran. This policy applies to all programs, services, and facilities, and includes, but is not limited to, applications, admissions, access to programs and services, and employment.</a:t>
            </a:r>
          </a:p>
          <a:p>
            <a:endParaRPr lang="en-US" b="0" i="0" dirty="0">
              <a:latin typeface="Franklin Gothic Medium" panose="020B0603020102020204" pitchFamily="34" charset="0"/>
            </a:endParaRPr>
          </a:p>
        </p:txBody>
      </p:sp>
      <p:pic>
        <p:nvPicPr>
          <p:cNvPr id="11" name="Picture 10">
            <a:extLst>
              <a:ext uri="{FF2B5EF4-FFF2-40B4-BE49-F238E27FC236}">
                <a16:creationId xmlns:a16="http://schemas.microsoft.com/office/drawing/2014/main" id="{9F308F3D-3A0B-564E-A760-169F7410AE13}"/>
              </a:ext>
            </a:extLst>
          </p:cNvPr>
          <p:cNvPicPr>
            <a:picLocks noChangeAspect="1"/>
          </p:cNvPicPr>
          <p:nvPr userDrawn="1"/>
        </p:nvPicPr>
        <p:blipFill>
          <a:blip r:embed="rId3"/>
          <a:stretch>
            <a:fillRect/>
          </a:stretch>
        </p:blipFill>
        <p:spPr>
          <a:xfrm>
            <a:off x="914400" y="909210"/>
            <a:ext cx="42062400" cy="5029200"/>
          </a:xfrm>
          <a:prstGeom prst="rect">
            <a:avLst/>
          </a:prstGeom>
        </p:spPr>
      </p:pic>
    </p:spTree>
    <p:extLst>
      <p:ext uri="{BB962C8B-B14F-4D97-AF65-F5344CB8AC3E}">
        <p14:creationId xmlns:p14="http://schemas.microsoft.com/office/powerpoint/2010/main" val="34284627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77614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014898F-95A5-B546-89D5-CE9FC18C318F}"/>
              </a:ext>
            </a:extLst>
          </p:cNvPr>
          <p:cNvSpPr txBox="1"/>
          <p:nvPr/>
        </p:nvSpPr>
        <p:spPr>
          <a:xfrm>
            <a:off x="1828800" y="1108500"/>
            <a:ext cx="40106599" cy="3477875"/>
          </a:xfrm>
          <a:prstGeom prst="rect">
            <a:avLst/>
          </a:prstGeom>
          <a:noFill/>
        </p:spPr>
        <p:txBody>
          <a:bodyPr wrap="square" rtlCol="0">
            <a:spAutoFit/>
          </a:bodyPr>
          <a:lstStyle/>
          <a:p>
            <a:r>
              <a:rPr lang="en-US" sz="11000" b="1" dirty="0">
                <a:solidFill>
                  <a:srgbClr val="F1B300"/>
                </a:solidFill>
                <a:latin typeface="Franklin Gothic Demi" panose="020B0603020102020204" pitchFamily="34" charset="0"/>
              </a:rPr>
              <a:t>Occurrence of </a:t>
            </a:r>
            <a:r>
              <a:rPr lang="en-US" sz="11000" b="1" i="1" dirty="0">
                <a:solidFill>
                  <a:srgbClr val="F1B300"/>
                </a:solidFill>
                <a:latin typeface="Franklin Gothic Demi" panose="020B0603020102020204" pitchFamily="34" charset="0"/>
              </a:rPr>
              <a:t>Pythium </a:t>
            </a:r>
            <a:r>
              <a:rPr lang="en-US" sz="11000" b="1" i="1" dirty="0" err="1">
                <a:solidFill>
                  <a:srgbClr val="F1B300"/>
                </a:solidFill>
                <a:latin typeface="Franklin Gothic Demi" panose="020B0603020102020204" pitchFamily="34" charset="0"/>
              </a:rPr>
              <a:t>aphanidermatum</a:t>
            </a:r>
            <a:r>
              <a:rPr lang="en-US" sz="11000" b="1" i="1" dirty="0">
                <a:solidFill>
                  <a:srgbClr val="F1B300"/>
                </a:solidFill>
                <a:latin typeface="Franklin Gothic Demi" panose="020B0603020102020204" pitchFamily="34" charset="0"/>
              </a:rPr>
              <a:t> </a:t>
            </a:r>
            <a:r>
              <a:rPr lang="en-US" sz="11000" b="1" dirty="0">
                <a:solidFill>
                  <a:srgbClr val="F1B300"/>
                </a:solidFill>
                <a:latin typeface="Franklin Gothic Demi" panose="020B0603020102020204" pitchFamily="34" charset="0"/>
              </a:rPr>
              <a:t>due to the Pacific Northwest 2021 heat wave</a:t>
            </a:r>
          </a:p>
        </p:txBody>
      </p:sp>
      <p:sp>
        <p:nvSpPr>
          <p:cNvPr id="16" name="TextBox 15">
            <a:extLst>
              <a:ext uri="{FF2B5EF4-FFF2-40B4-BE49-F238E27FC236}">
                <a16:creationId xmlns:a16="http://schemas.microsoft.com/office/drawing/2014/main" id="{9F783AF2-CC97-854E-9A77-CBA4E6B4D757}"/>
              </a:ext>
            </a:extLst>
          </p:cNvPr>
          <p:cNvSpPr txBox="1"/>
          <p:nvPr/>
        </p:nvSpPr>
        <p:spPr>
          <a:xfrm>
            <a:off x="1828800" y="28781088"/>
            <a:ext cx="5486400" cy="1200329"/>
          </a:xfrm>
          <a:prstGeom prst="rect">
            <a:avLst/>
          </a:prstGeom>
          <a:noFill/>
        </p:spPr>
        <p:txBody>
          <a:bodyPr wrap="square" rtlCol="0">
            <a:spAutoFit/>
          </a:bodyPr>
          <a:lstStyle/>
          <a:p>
            <a:r>
              <a:rPr lang="en-US" sz="7200" b="1" dirty="0">
                <a:latin typeface="Franklin Gothic Demi" panose="020B0603020102020204" pitchFamily="34" charset="0"/>
              </a:rPr>
              <a:t>AUTHORS</a:t>
            </a:r>
          </a:p>
        </p:txBody>
      </p:sp>
      <p:sp>
        <p:nvSpPr>
          <p:cNvPr id="17" name="TextBox 16">
            <a:extLst>
              <a:ext uri="{FF2B5EF4-FFF2-40B4-BE49-F238E27FC236}">
                <a16:creationId xmlns:a16="http://schemas.microsoft.com/office/drawing/2014/main" id="{26E8D247-BB24-A543-B5A9-A262447928A0}"/>
              </a:ext>
            </a:extLst>
          </p:cNvPr>
          <p:cNvSpPr txBox="1"/>
          <p:nvPr/>
        </p:nvSpPr>
        <p:spPr>
          <a:xfrm>
            <a:off x="1828799" y="29987480"/>
            <a:ext cx="27984725" cy="3170099"/>
          </a:xfrm>
          <a:prstGeom prst="rect">
            <a:avLst/>
          </a:prstGeom>
          <a:noFill/>
        </p:spPr>
        <p:txBody>
          <a:bodyPr wrap="square" rtlCol="0">
            <a:spAutoFit/>
          </a:bodyPr>
          <a:lstStyle/>
          <a:p>
            <a:r>
              <a:rPr lang="en-US" sz="4000" u="sng" dirty="0">
                <a:latin typeface="Franklin Gothic Medium" panose="020B0603020102020204" pitchFamily="34" charset="0"/>
              </a:rPr>
              <a:t>Christian J. Cumagun</a:t>
            </a:r>
            <a:r>
              <a:rPr lang="en-US" sz="4000" dirty="0">
                <a:latin typeface="Franklin Gothic Medium" panose="020B0603020102020204" pitchFamily="34" charset="0"/>
              </a:rPr>
              <a:t>, Benjamin Wood, </a:t>
            </a:r>
            <a:r>
              <a:rPr lang="en-US" sz="4000" dirty="0" err="1">
                <a:latin typeface="Franklin Gothic Medium" panose="020B0603020102020204" pitchFamily="34" charset="0"/>
              </a:rPr>
              <a:t>Mackade</a:t>
            </a:r>
            <a:r>
              <a:rPr lang="en-US" sz="4000" dirty="0">
                <a:latin typeface="Franklin Gothic Medium" panose="020B0603020102020204" pitchFamily="34" charset="0"/>
              </a:rPr>
              <a:t> Murdock, </a:t>
            </a:r>
          </a:p>
          <a:p>
            <a:r>
              <a:rPr lang="en-US" sz="4000" dirty="0">
                <a:latin typeface="Franklin Gothic Medium" panose="020B0603020102020204" pitchFamily="34" charset="0"/>
              </a:rPr>
              <a:t>and James W. Woodhall </a:t>
            </a:r>
          </a:p>
          <a:p>
            <a:r>
              <a:rPr lang="en-US" sz="4000" dirty="0">
                <a:latin typeface="Franklin Gothic Medium" panose="020B0603020102020204" pitchFamily="34" charset="0"/>
              </a:rPr>
              <a:t>Parma Research and Extension Center, University of Idaho, Parma, Idaho 83660, USA			</a:t>
            </a:r>
            <a:r>
              <a:rPr lang="en-US" sz="4000" u="sng" dirty="0">
                <a:latin typeface="Franklin Gothic Medium" panose="020B0603020102020204" pitchFamily="34" charset="0"/>
              </a:rPr>
              <a:t>Email</a:t>
            </a:r>
            <a:r>
              <a:rPr lang="en-US" sz="4000" dirty="0">
                <a:latin typeface="Franklin Gothic Medium" panose="020B0603020102020204" pitchFamily="34" charset="0"/>
              </a:rPr>
              <a:t>: ccumagun@uidaho.edu  </a:t>
            </a:r>
          </a:p>
          <a:p>
            <a:endParaRPr lang="en-US" sz="4000" dirty="0">
              <a:latin typeface="Franklin Gothic Medium" panose="020B0603020102020204" pitchFamily="34" charset="0"/>
            </a:endParaRPr>
          </a:p>
          <a:p>
            <a:r>
              <a:rPr lang="en-US" sz="4000" dirty="0">
                <a:latin typeface="Franklin Gothic Medium" panose="020B0603020102020204" pitchFamily="34" charset="0"/>
              </a:rPr>
              <a:t>.</a:t>
            </a:r>
          </a:p>
        </p:txBody>
      </p:sp>
      <p:sp>
        <p:nvSpPr>
          <p:cNvPr id="19" name="TextBox 18">
            <a:extLst>
              <a:ext uri="{FF2B5EF4-FFF2-40B4-BE49-F238E27FC236}">
                <a16:creationId xmlns:a16="http://schemas.microsoft.com/office/drawing/2014/main" id="{E304706B-EC62-8849-8F91-B3000454F27C}"/>
              </a:ext>
            </a:extLst>
          </p:cNvPr>
          <p:cNvSpPr txBox="1"/>
          <p:nvPr/>
        </p:nvSpPr>
        <p:spPr>
          <a:xfrm>
            <a:off x="952929" y="6565585"/>
            <a:ext cx="13153572" cy="4524315"/>
          </a:xfrm>
          <a:prstGeom prst="rect">
            <a:avLst/>
          </a:prstGeom>
          <a:noFill/>
        </p:spPr>
        <p:txBody>
          <a:bodyPr wrap="square" rtlCol="0">
            <a:spAutoFit/>
          </a:bodyPr>
          <a:lstStyle/>
          <a:p>
            <a:r>
              <a:rPr lang="en-US" sz="9600" b="1" dirty="0">
                <a:latin typeface="Franklin Gothic Demi" panose="020B0603020102020204" pitchFamily="34" charset="0"/>
              </a:rPr>
              <a:t>Introduction and Objectives</a:t>
            </a:r>
          </a:p>
          <a:p>
            <a:endParaRPr lang="en-US" sz="9600" b="1" dirty="0">
              <a:latin typeface="Franklin Gothic Demi" panose="020B0603020102020204" pitchFamily="34" charset="0"/>
            </a:endParaRPr>
          </a:p>
        </p:txBody>
      </p:sp>
      <p:sp>
        <p:nvSpPr>
          <p:cNvPr id="21" name="TextBox 20">
            <a:extLst>
              <a:ext uri="{FF2B5EF4-FFF2-40B4-BE49-F238E27FC236}">
                <a16:creationId xmlns:a16="http://schemas.microsoft.com/office/drawing/2014/main" id="{98FBCE3C-27C8-EF41-9754-7BEE774FC9D8}"/>
              </a:ext>
            </a:extLst>
          </p:cNvPr>
          <p:cNvSpPr txBox="1"/>
          <p:nvPr/>
        </p:nvSpPr>
        <p:spPr>
          <a:xfrm>
            <a:off x="995939" y="9814397"/>
            <a:ext cx="13345886" cy="9941183"/>
          </a:xfrm>
          <a:prstGeom prst="rect">
            <a:avLst/>
          </a:prstGeom>
          <a:noFill/>
        </p:spPr>
        <p:txBody>
          <a:bodyPr wrap="square" rtlCol="0">
            <a:spAutoFit/>
          </a:bodyPr>
          <a:lstStyle/>
          <a:p>
            <a:pPr algn="just"/>
            <a:r>
              <a:rPr lang="en-US" sz="4000" dirty="0">
                <a:latin typeface="Franklin Gothic Medium" panose="020B0603020102020204" pitchFamily="34" charset="0"/>
              </a:rPr>
              <a:t>In late June to mid-July 2021, record high temperatures were observed in the Pacific Northwest.  Diseased bean samples from southwest and southcentral Idaho and bell pepper samples from eastern Oregon were diagnosed at Parma Research and Extension Center. </a:t>
            </a:r>
            <a:r>
              <a:rPr lang="en-US" sz="4000" i="1" dirty="0">
                <a:latin typeface="Franklin Gothic Medium" panose="020B0603020102020204" pitchFamily="34" charset="0"/>
              </a:rPr>
              <a:t>Pythium</a:t>
            </a:r>
            <a:r>
              <a:rPr lang="en-US" sz="4000" dirty="0">
                <a:latin typeface="Franklin Gothic Medium" panose="020B0603020102020204" pitchFamily="34" charset="0"/>
              </a:rPr>
              <a:t> was consistently recovered from diseased material and sequence confirmed </a:t>
            </a:r>
            <a:r>
              <a:rPr lang="en-US" sz="4000" i="1" dirty="0">
                <a:latin typeface="Franklin Gothic Medium" panose="020B0603020102020204" pitchFamily="34" charset="0"/>
              </a:rPr>
              <a:t>Pythium </a:t>
            </a:r>
            <a:r>
              <a:rPr lang="en-US" sz="4000" i="1" dirty="0" err="1">
                <a:latin typeface="Franklin Gothic Medium" panose="020B0603020102020204" pitchFamily="34" charset="0"/>
              </a:rPr>
              <a:t>aphanidermatum</a:t>
            </a:r>
            <a:r>
              <a:rPr lang="en-US" sz="4000" dirty="0">
                <a:latin typeface="Franklin Gothic Medium" panose="020B0603020102020204" pitchFamily="34" charset="0"/>
              </a:rPr>
              <a:t>. This appeared to be a new host record for both states on these crops. A review of literature indicated that </a:t>
            </a:r>
            <a:r>
              <a:rPr lang="en-US" sz="4000" i="1" dirty="0">
                <a:latin typeface="Franklin Gothic Medium" panose="020B0603020102020204" pitchFamily="34" charset="0"/>
              </a:rPr>
              <a:t>P. </a:t>
            </a:r>
            <a:r>
              <a:rPr lang="en-US" sz="4000" i="1" dirty="0" err="1">
                <a:latin typeface="Franklin Gothic Medium" panose="020B0603020102020204" pitchFamily="34" charset="0"/>
              </a:rPr>
              <a:t>aphanidermatum</a:t>
            </a:r>
            <a:r>
              <a:rPr lang="en-US" sz="4000" dirty="0">
                <a:latin typeface="Franklin Gothic Medium" panose="020B0603020102020204" pitchFamily="34" charset="0"/>
              </a:rPr>
              <a:t> had a higher growth temperature than other </a:t>
            </a:r>
            <a:r>
              <a:rPr lang="en-US" sz="4000" i="1" dirty="0">
                <a:latin typeface="Franklin Gothic Medium" panose="020B0603020102020204" pitchFamily="34" charset="0"/>
              </a:rPr>
              <a:t>Pythium</a:t>
            </a:r>
            <a:r>
              <a:rPr lang="en-US" sz="4000" dirty="0">
                <a:latin typeface="Franklin Gothic Medium" panose="020B0603020102020204" pitchFamily="34" charset="0"/>
              </a:rPr>
              <a:t> species we encountered in the lab such as </a:t>
            </a:r>
            <a:r>
              <a:rPr lang="en-US" sz="4000" i="1" dirty="0">
                <a:latin typeface="Franklin Gothic Medium" panose="020B0603020102020204" pitchFamily="34" charset="0"/>
              </a:rPr>
              <a:t>Pythium </a:t>
            </a:r>
            <a:r>
              <a:rPr lang="en-US" sz="4000" i="1" dirty="0" err="1">
                <a:latin typeface="Franklin Gothic Medium" panose="020B0603020102020204" pitchFamily="34" charset="0"/>
              </a:rPr>
              <a:t>ultimum</a:t>
            </a:r>
            <a:r>
              <a:rPr lang="en-US" sz="4000" i="1" dirty="0">
                <a:latin typeface="Franklin Gothic Medium" panose="020B0603020102020204" pitchFamily="34" charset="0"/>
              </a:rPr>
              <a:t>. </a:t>
            </a:r>
            <a:r>
              <a:rPr lang="en-US" sz="4000" dirty="0">
                <a:latin typeface="Franklin Gothic Medium" panose="020B0603020102020204" pitchFamily="34" charset="0"/>
              </a:rPr>
              <a:t>We then hypothesized that the heat wave may have facilitated these outbreaks. The goals of this research were to evaluate the temperature on the growth of </a:t>
            </a:r>
            <a:r>
              <a:rPr lang="en-US" sz="4000" i="1" dirty="0">
                <a:latin typeface="Franklin Gothic Medium" panose="020B0603020102020204" pitchFamily="34" charset="0"/>
              </a:rPr>
              <a:t>Pythium</a:t>
            </a:r>
            <a:r>
              <a:rPr lang="en-US" sz="4000" dirty="0">
                <a:latin typeface="Franklin Gothic Medium" panose="020B0603020102020204" pitchFamily="34" charset="0"/>
              </a:rPr>
              <a:t> species in vitro and their pathogenicity  in bell pepper and pinto bean. </a:t>
            </a:r>
          </a:p>
        </p:txBody>
      </p:sp>
      <p:sp>
        <p:nvSpPr>
          <p:cNvPr id="27" name="TextBox 26">
            <a:extLst>
              <a:ext uri="{FF2B5EF4-FFF2-40B4-BE49-F238E27FC236}">
                <a16:creationId xmlns:a16="http://schemas.microsoft.com/office/drawing/2014/main" id="{ED86FF3F-8F02-6A42-90BD-632933F11949}"/>
              </a:ext>
            </a:extLst>
          </p:cNvPr>
          <p:cNvSpPr txBox="1"/>
          <p:nvPr/>
        </p:nvSpPr>
        <p:spPr>
          <a:xfrm>
            <a:off x="15239571" y="16660421"/>
            <a:ext cx="13153572" cy="1569660"/>
          </a:xfrm>
          <a:prstGeom prst="rect">
            <a:avLst/>
          </a:prstGeom>
          <a:noFill/>
        </p:spPr>
        <p:txBody>
          <a:bodyPr wrap="square" rtlCol="0">
            <a:spAutoFit/>
          </a:bodyPr>
          <a:lstStyle/>
          <a:p>
            <a:r>
              <a:rPr lang="en-US" sz="9600" b="1" dirty="0">
                <a:latin typeface="Franklin Gothic Demi" panose="020B0603020102020204" pitchFamily="34" charset="0"/>
              </a:rPr>
              <a:t>Methodology</a:t>
            </a:r>
          </a:p>
        </p:txBody>
      </p:sp>
      <p:sp>
        <p:nvSpPr>
          <p:cNvPr id="55" name="TextBox 54">
            <a:extLst>
              <a:ext uri="{FF2B5EF4-FFF2-40B4-BE49-F238E27FC236}">
                <a16:creationId xmlns:a16="http://schemas.microsoft.com/office/drawing/2014/main" id="{B7D75EB5-9E20-094E-9573-DEBC81895EAD}"/>
              </a:ext>
            </a:extLst>
          </p:cNvPr>
          <p:cNvSpPr txBox="1"/>
          <p:nvPr/>
        </p:nvSpPr>
        <p:spPr>
          <a:xfrm>
            <a:off x="29397399" y="16459200"/>
            <a:ext cx="13153572" cy="1569660"/>
          </a:xfrm>
          <a:prstGeom prst="rect">
            <a:avLst/>
          </a:prstGeom>
          <a:noFill/>
        </p:spPr>
        <p:txBody>
          <a:bodyPr wrap="square" rtlCol="0">
            <a:spAutoFit/>
          </a:bodyPr>
          <a:lstStyle/>
          <a:p>
            <a:r>
              <a:rPr lang="en-US" sz="9600" b="1" dirty="0">
                <a:latin typeface="Franklin Gothic Demi" panose="020B0603020102020204" pitchFamily="34" charset="0"/>
              </a:rPr>
              <a:t>Conclusions</a:t>
            </a:r>
          </a:p>
        </p:txBody>
      </p:sp>
      <p:sp>
        <p:nvSpPr>
          <p:cNvPr id="56" name="TextBox 55">
            <a:extLst>
              <a:ext uri="{FF2B5EF4-FFF2-40B4-BE49-F238E27FC236}">
                <a16:creationId xmlns:a16="http://schemas.microsoft.com/office/drawing/2014/main" id="{FD79062D-20B7-B144-9A7E-AF553F4A41E8}"/>
              </a:ext>
            </a:extLst>
          </p:cNvPr>
          <p:cNvSpPr txBox="1"/>
          <p:nvPr/>
        </p:nvSpPr>
        <p:spPr>
          <a:xfrm>
            <a:off x="29813525" y="18449435"/>
            <a:ext cx="13411200" cy="3170099"/>
          </a:xfrm>
          <a:prstGeom prst="rect">
            <a:avLst/>
          </a:prstGeom>
          <a:noFill/>
        </p:spPr>
        <p:txBody>
          <a:bodyPr wrap="square" rtlCol="0">
            <a:spAutoFit/>
          </a:bodyPr>
          <a:lstStyle/>
          <a:p>
            <a:pPr algn="just"/>
            <a:r>
              <a:rPr lang="en-US" sz="4000" dirty="0">
                <a:latin typeface="Franklin Gothic Medium" panose="020B0603020102020204" pitchFamily="34" charset="0"/>
              </a:rPr>
              <a:t>Temperature and host type have differential effects </a:t>
            </a:r>
          </a:p>
          <a:p>
            <a:pPr algn="just"/>
            <a:r>
              <a:rPr lang="en-US" sz="4000" dirty="0">
                <a:latin typeface="Franklin Gothic Medium" panose="020B0603020102020204" pitchFamily="34" charset="0"/>
              </a:rPr>
              <a:t>on disease severity caused by </a:t>
            </a:r>
            <a:r>
              <a:rPr lang="en-US" sz="4000" i="1" dirty="0">
                <a:latin typeface="Franklin Gothic Medium" panose="020B0603020102020204" pitchFamily="34" charset="0"/>
              </a:rPr>
              <a:t>Pythium</a:t>
            </a:r>
            <a:r>
              <a:rPr lang="en-US" sz="4000" dirty="0">
                <a:latin typeface="Franklin Gothic Medium" panose="020B0603020102020204" pitchFamily="34" charset="0"/>
              </a:rPr>
              <a:t> species. </a:t>
            </a:r>
          </a:p>
          <a:p>
            <a:pPr algn="just"/>
            <a:endParaRPr lang="en-US" sz="4000" dirty="0">
              <a:latin typeface="Franklin Gothic Medium" panose="020B0603020102020204" pitchFamily="34" charset="0"/>
            </a:endParaRPr>
          </a:p>
          <a:p>
            <a:pPr algn="just"/>
            <a:r>
              <a:rPr lang="en-US" sz="4000" dirty="0">
                <a:latin typeface="Franklin Gothic Medium" panose="020B0603020102020204" pitchFamily="34" charset="0"/>
              </a:rPr>
              <a:t>This finding could be incorporated into disease management for </a:t>
            </a:r>
            <a:r>
              <a:rPr lang="en-US" sz="4000" i="1" dirty="0">
                <a:latin typeface="Franklin Gothic Medium" panose="020B0603020102020204" pitchFamily="34" charset="0"/>
              </a:rPr>
              <a:t>Pythium</a:t>
            </a:r>
            <a:r>
              <a:rPr lang="en-US" sz="4000" dirty="0">
                <a:latin typeface="Franklin Gothic Medium" panose="020B0603020102020204" pitchFamily="34" charset="0"/>
              </a:rPr>
              <a:t> species affecting bell pepper and pinto bean. </a:t>
            </a:r>
          </a:p>
        </p:txBody>
      </p:sp>
      <p:sp>
        <p:nvSpPr>
          <p:cNvPr id="57" name="Oval 56">
            <a:extLst>
              <a:ext uri="{FF2B5EF4-FFF2-40B4-BE49-F238E27FC236}">
                <a16:creationId xmlns:a16="http://schemas.microsoft.com/office/drawing/2014/main" id="{E6C3961A-80B6-B747-A1CC-231A6EC173BE}"/>
              </a:ext>
            </a:extLst>
          </p:cNvPr>
          <p:cNvSpPr/>
          <p:nvPr/>
        </p:nvSpPr>
        <p:spPr>
          <a:xfrm>
            <a:off x="15687675" y="18539581"/>
            <a:ext cx="1123369" cy="1123369"/>
          </a:xfrm>
          <a:prstGeom prst="ellipse">
            <a:avLst/>
          </a:prstGeom>
          <a:solidFill>
            <a:srgbClr val="F1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A3CDF5E0-91C3-6B4F-AD7B-A699FB992AAF}"/>
              </a:ext>
            </a:extLst>
          </p:cNvPr>
          <p:cNvSpPr txBox="1"/>
          <p:nvPr/>
        </p:nvSpPr>
        <p:spPr>
          <a:xfrm>
            <a:off x="15935799" y="18546709"/>
            <a:ext cx="728133" cy="1015663"/>
          </a:xfrm>
          <a:prstGeom prst="rect">
            <a:avLst/>
          </a:prstGeom>
          <a:noFill/>
        </p:spPr>
        <p:txBody>
          <a:bodyPr wrap="square" rtlCol="0">
            <a:spAutoFit/>
          </a:bodyPr>
          <a:lstStyle/>
          <a:p>
            <a:r>
              <a:rPr lang="en-US" sz="6000" b="1" dirty="0">
                <a:latin typeface="Franklin Gothic Demi" panose="020B0603020102020204" pitchFamily="34" charset="0"/>
              </a:rPr>
              <a:t>1</a:t>
            </a:r>
          </a:p>
        </p:txBody>
      </p:sp>
      <p:sp>
        <p:nvSpPr>
          <p:cNvPr id="59" name="Oval 58">
            <a:extLst>
              <a:ext uri="{FF2B5EF4-FFF2-40B4-BE49-F238E27FC236}">
                <a16:creationId xmlns:a16="http://schemas.microsoft.com/office/drawing/2014/main" id="{BC4040C1-A46E-B34D-B3AC-36DFDCB3DBD0}"/>
              </a:ext>
            </a:extLst>
          </p:cNvPr>
          <p:cNvSpPr/>
          <p:nvPr/>
        </p:nvSpPr>
        <p:spPr>
          <a:xfrm>
            <a:off x="15687675" y="20941997"/>
            <a:ext cx="1123369" cy="1123369"/>
          </a:xfrm>
          <a:prstGeom prst="ellipse">
            <a:avLst/>
          </a:prstGeom>
          <a:solidFill>
            <a:srgbClr val="F1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0B815F14-7E9C-2E42-BE79-74180C5E9144}"/>
              </a:ext>
            </a:extLst>
          </p:cNvPr>
          <p:cNvSpPr txBox="1"/>
          <p:nvPr/>
        </p:nvSpPr>
        <p:spPr>
          <a:xfrm>
            <a:off x="15949246" y="20977061"/>
            <a:ext cx="728133" cy="1015663"/>
          </a:xfrm>
          <a:prstGeom prst="rect">
            <a:avLst/>
          </a:prstGeom>
          <a:noFill/>
        </p:spPr>
        <p:txBody>
          <a:bodyPr wrap="square" rtlCol="0">
            <a:spAutoFit/>
          </a:bodyPr>
          <a:lstStyle/>
          <a:p>
            <a:r>
              <a:rPr lang="en-US" sz="6000" b="1" dirty="0">
                <a:latin typeface="Franklin Gothic Demi" panose="020B0603020102020204" pitchFamily="34" charset="0"/>
              </a:rPr>
              <a:t>2</a:t>
            </a:r>
          </a:p>
        </p:txBody>
      </p:sp>
      <p:sp>
        <p:nvSpPr>
          <p:cNvPr id="61" name="Oval 60">
            <a:extLst>
              <a:ext uri="{FF2B5EF4-FFF2-40B4-BE49-F238E27FC236}">
                <a16:creationId xmlns:a16="http://schemas.microsoft.com/office/drawing/2014/main" id="{AD813345-51CF-0442-97F4-5506D595316F}"/>
              </a:ext>
            </a:extLst>
          </p:cNvPr>
          <p:cNvSpPr/>
          <p:nvPr/>
        </p:nvSpPr>
        <p:spPr>
          <a:xfrm>
            <a:off x="15687675" y="23344413"/>
            <a:ext cx="1123369" cy="1123369"/>
          </a:xfrm>
          <a:prstGeom prst="ellipse">
            <a:avLst/>
          </a:prstGeom>
          <a:solidFill>
            <a:srgbClr val="F1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F61C27-6AB8-D343-ABCD-441C42EF95DD}"/>
              </a:ext>
            </a:extLst>
          </p:cNvPr>
          <p:cNvSpPr txBox="1"/>
          <p:nvPr/>
        </p:nvSpPr>
        <p:spPr>
          <a:xfrm>
            <a:off x="15962693" y="23384754"/>
            <a:ext cx="728133" cy="1015663"/>
          </a:xfrm>
          <a:prstGeom prst="rect">
            <a:avLst/>
          </a:prstGeom>
          <a:noFill/>
        </p:spPr>
        <p:txBody>
          <a:bodyPr wrap="square" rtlCol="0">
            <a:spAutoFit/>
          </a:bodyPr>
          <a:lstStyle/>
          <a:p>
            <a:r>
              <a:rPr lang="en-US" sz="6000" b="1" dirty="0">
                <a:latin typeface="Franklin Gothic Demi" panose="020B0603020102020204" pitchFamily="34" charset="0"/>
              </a:rPr>
              <a:t>3</a:t>
            </a:r>
          </a:p>
        </p:txBody>
      </p:sp>
      <p:sp>
        <p:nvSpPr>
          <p:cNvPr id="63" name="Oval 62">
            <a:extLst>
              <a:ext uri="{FF2B5EF4-FFF2-40B4-BE49-F238E27FC236}">
                <a16:creationId xmlns:a16="http://schemas.microsoft.com/office/drawing/2014/main" id="{4ADB9A04-C0EB-A241-BA8F-2DE067ED1076}"/>
              </a:ext>
            </a:extLst>
          </p:cNvPr>
          <p:cNvSpPr/>
          <p:nvPr/>
        </p:nvSpPr>
        <p:spPr>
          <a:xfrm>
            <a:off x="15687675" y="25746829"/>
            <a:ext cx="1123369" cy="1123369"/>
          </a:xfrm>
          <a:prstGeom prst="ellipse">
            <a:avLst/>
          </a:prstGeom>
          <a:solidFill>
            <a:srgbClr val="F1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C9A2E581-382C-0643-B697-8BC0041965A3}"/>
              </a:ext>
            </a:extLst>
          </p:cNvPr>
          <p:cNvSpPr txBox="1"/>
          <p:nvPr/>
        </p:nvSpPr>
        <p:spPr>
          <a:xfrm>
            <a:off x="15935798" y="25773723"/>
            <a:ext cx="728133" cy="1015663"/>
          </a:xfrm>
          <a:prstGeom prst="rect">
            <a:avLst/>
          </a:prstGeom>
          <a:noFill/>
        </p:spPr>
        <p:txBody>
          <a:bodyPr wrap="square" rtlCol="0">
            <a:spAutoFit/>
          </a:bodyPr>
          <a:lstStyle/>
          <a:p>
            <a:r>
              <a:rPr lang="en-US" sz="6000" b="1" dirty="0">
                <a:latin typeface="Franklin Gothic Demi" panose="020B0603020102020204" pitchFamily="34" charset="0"/>
              </a:rPr>
              <a:t>4</a:t>
            </a:r>
          </a:p>
        </p:txBody>
      </p:sp>
      <p:sp>
        <p:nvSpPr>
          <p:cNvPr id="65" name="TextBox 64">
            <a:extLst>
              <a:ext uri="{FF2B5EF4-FFF2-40B4-BE49-F238E27FC236}">
                <a16:creationId xmlns:a16="http://schemas.microsoft.com/office/drawing/2014/main" id="{0D69AD13-616B-1F4A-85D5-C935E447ECB3}"/>
              </a:ext>
            </a:extLst>
          </p:cNvPr>
          <p:cNvSpPr txBox="1"/>
          <p:nvPr/>
        </p:nvSpPr>
        <p:spPr>
          <a:xfrm>
            <a:off x="17651547" y="18361594"/>
            <a:ext cx="10261600" cy="1938992"/>
          </a:xfrm>
          <a:prstGeom prst="rect">
            <a:avLst/>
          </a:prstGeom>
          <a:noFill/>
        </p:spPr>
        <p:txBody>
          <a:bodyPr wrap="square" rtlCol="0">
            <a:spAutoFit/>
          </a:bodyPr>
          <a:lstStyle/>
          <a:p>
            <a:r>
              <a:rPr lang="en-US" sz="4000" dirty="0">
                <a:latin typeface="Franklin Gothic Medium" panose="020B0603020102020204" pitchFamily="34" charset="0"/>
              </a:rPr>
              <a:t>Agar plugs of three </a:t>
            </a:r>
            <a:r>
              <a:rPr lang="en-US" sz="4000" i="1" dirty="0">
                <a:latin typeface="Franklin Gothic Medium" panose="020B0603020102020204" pitchFamily="34" charset="0"/>
              </a:rPr>
              <a:t>Pythium </a:t>
            </a:r>
            <a:r>
              <a:rPr lang="en-US" sz="4000" dirty="0">
                <a:latin typeface="Franklin Gothic Medium" panose="020B0603020102020204" pitchFamily="34" charset="0"/>
              </a:rPr>
              <a:t>species grown on PDA at 5°C, 15°C, 20°C, 25°C, 30°C, and 35°C</a:t>
            </a:r>
          </a:p>
        </p:txBody>
      </p:sp>
      <p:sp>
        <p:nvSpPr>
          <p:cNvPr id="66" name="TextBox 65">
            <a:extLst>
              <a:ext uri="{FF2B5EF4-FFF2-40B4-BE49-F238E27FC236}">
                <a16:creationId xmlns:a16="http://schemas.microsoft.com/office/drawing/2014/main" id="{300A7D3B-EFE7-7044-A3FF-2CB02F710D31}"/>
              </a:ext>
            </a:extLst>
          </p:cNvPr>
          <p:cNvSpPr txBox="1"/>
          <p:nvPr/>
        </p:nvSpPr>
        <p:spPr>
          <a:xfrm>
            <a:off x="17651547" y="20686616"/>
            <a:ext cx="10261600" cy="1938992"/>
          </a:xfrm>
          <a:prstGeom prst="rect">
            <a:avLst/>
          </a:prstGeom>
          <a:noFill/>
        </p:spPr>
        <p:txBody>
          <a:bodyPr wrap="square" rtlCol="0">
            <a:spAutoFit/>
          </a:bodyPr>
          <a:lstStyle/>
          <a:p>
            <a:r>
              <a:rPr lang="en-US" sz="4000" dirty="0">
                <a:latin typeface="Franklin Gothic Medium" panose="020B0603020102020204" pitchFamily="34" charset="0"/>
              </a:rPr>
              <a:t>Measurement of colony diameter for 4 days </a:t>
            </a:r>
          </a:p>
          <a:p>
            <a:r>
              <a:rPr lang="en-US" sz="4000" dirty="0">
                <a:latin typeface="Franklin Gothic Medium" panose="020B0603020102020204" pitchFamily="34" charset="0"/>
              </a:rPr>
              <a:t>and oomycete  species identification by sequencing</a:t>
            </a:r>
          </a:p>
        </p:txBody>
      </p:sp>
      <p:sp>
        <p:nvSpPr>
          <p:cNvPr id="67" name="TextBox 66">
            <a:extLst>
              <a:ext uri="{FF2B5EF4-FFF2-40B4-BE49-F238E27FC236}">
                <a16:creationId xmlns:a16="http://schemas.microsoft.com/office/drawing/2014/main" id="{41065F5A-DCE4-8F43-974F-E253DD92492E}"/>
              </a:ext>
            </a:extLst>
          </p:cNvPr>
          <p:cNvSpPr txBox="1"/>
          <p:nvPr/>
        </p:nvSpPr>
        <p:spPr>
          <a:xfrm>
            <a:off x="17651547" y="23095025"/>
            <a:ext cx="10261600" cy="1938992"/>
          </a:xfrm>
          <a:prstGeom prst="rect">
            <a:avLst/>
          </a:prstGeom>
          <a:noFill/>
        </p:spPr>
        <p:txBody>
          <a:bodyPr wrap="square" rtlCol="0">
            <a:spAutoFit/>
          </a:bodyPr>
          <a:lstStyle/>
          <a:p>
            <a:r>
              <a:rPr lang="en-US" sz="4000" dirty="0">
                <a:latin typeface="Franklin Gothic Medium" panose="020B0603020102020204" pitchFamily="34" charset="0"/>
              </a:rPr>
              <a:t>Inoculation of 2-3-week-old bell pepper (cv. Huntington) and pinto bean (cv. Wind breaker) with agar plugs at the seedling base.</a:t>
            </a:r>
          </a:p>
        </p:txBody>
      </p:sp>
      <p:sp>
        <p:nvSpPr>
          <p:cNvPr id="68" name="TextBox 67">
            <a:extLst>
              <a:ext uri="{FF2B5EF4-FFF2-40B4-BE49-F238E27FC236}">
                <a16:creationId xmlns:a16="http://schemas.microsoft.com/office/drawing/2014/main" id="{D2D8CE95-7F6F-884B-808C-839C11F2F009}"/>
              </a:ext>
            </a:extLst>
          </p:cNvPr>
          <p:cNvSpPr txBox="1"/>
          <p:nvPr/>
        </p:nvSpPr>
        <p:spPr>
          <a:xfrm>
            <a:off x="17651547" y="25520194"/>
            <a:ext cx="10261600" cy="1938992"/>
          </a:xfrm>
          <a:prstGeom prst="rect">
            <a:avLst/>
          </a:prstGeom>
          <a:noFill/>
        </p:spPr>
        <p:txBody>
          <a:bodyPr wrap="square" rtlCol="0">
            <a:spAutoFit/>
          </a:bodyPr>
          <a:lstStyle/>
          <a:p>
            <a:r>
              <a:rPr lang="en-US" sz="4000" dirty="0">
                <a:latin typeface="Franklin Gothic Medium" panose="020B0603020102020204" pitchFamily="34" charset="0"/>
              </a:rPr>
              <a:t>Incubation of pots in 20°C, 28°C, and 34°C heat mats. Root disease rating 4 weeks post-inoculation and data analysis </a:t>
            </a:r>
          </a:p>
        </p:txBody>
      </p:sp>
      <p:pic>
        <p:nvPicPr>
          <p:cNvPr id="2" name="Picture 1">
            <a:extLst>
              <a:ext uri="{FF2B5EF4-FFF2-40B4-BE49-F238E27FC236}">
                <a16:creationId xmlns:a16="http://schemas.microsoft.com/office/drawing/2014/main" id="{A1D16568-A17A-4F19-ADBE-402136DB1AEC}"/>
              </a:ext>
            </a:extLst>
          </p:cNvPr>
          <p:cNvPicPr>
            <a:picLocks noChangeAspect="1"/>
          </p:cNvPicPr>
          <p:nvPr/>
        </p:nvPicPr>
        <p:blipFill>
          <a:blip r:embed="rId3"/>
          <a:stretch>
            <a:fillRect/>
          </a:stretch>
        </p:blipFill>
        <p:spPr>
          <a:xfrm>
            <a:off x="884111" y="19760239"/>
            <a:ext cx="13023900" cy="6175291"/>
          </a:xfrm>
          <a:prstGeom prst="rect">
            <a:avLst/>
          </a:prstGeom>
        </p:spPr>
      </p:pic>
      <p:sp>
        <p:nvSpPr>
          <p:cNvPr id="30" name="TextBox 29">
            <a:extLst>
              <a:ext uri="{FF2B5EF4-FFF2-40B4-BE49-F238E27FC236}">
                <a16:creationId xmlns:a16="http://schemas.microsoft.com/office/drawing/2014/main" id="{12C75F26-349F-4BF0-A1A1-824338D29743}"/>
              </a:ext>
            </a:extLst>
          </p:cNvPr>
          <p:cNvSpPr txBox="1"/>
          <p:nvPr/>
        </p:nvSpPr>
        <p:spPr>
          <a:xfrm>
            <a:off x="1004329" y="25990318"/>
            <a:ext cx="13363744" cy="2062103"/>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Fig. 1. </a:t>
            </a:r>
            <a:r>
              <a:rPr kumimoji="0" lang="en-US" altLang="en-US" sz="3200" b="1" i="1"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Pythium intermedium </a:t>
            </a:r>
            <a:r>
              <a:rPr kumimoji="0" lang="en-US" altLang="en-US" sz="3200" b="1"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isolated (A) from onion (southern Idaho), </a:t>
            </a:r>
            <a:r>
              <a:rPr lang="en-US" altLang="en-US" sz="3200" b="1" i="1" dirty="0">
                <a:solidFill>
                  <a:srgbClr val="000000"/>
                </a:solidFill>
                <a:latin typeface="Verdana" panose="020B0604030504040204" pitchFamily="34" charset="0"/>
                <a:cs typeface="Arial" panose="020B0604020202020204" pitchFamily="34" charset="0"/>
              </a:rPr>
              <a:t>Pythium</a:t>
            </a:r>
            <a:r>
              <a:rPr lang="en-US" altLang="en-US" sz="3200" b="1" dirty="0">
                <a:solidFill>
                  <a:srgbClr val="000000"/>
                </a:solidFill>
                <a:latin typeface="Verdana" panose="020B0604030504040204" pitchFamily="34" charset="0"/>
                <a:cs typeface="Arial" panose="020B0604020202020204" pitchFamily="34" charset="0"/>
              </a:rPr>
              <a:t> </a:t>
            </a:r>
            <a:r>
              <a:rPr kumimoji="0" lang="en-US" altLang="en-US" sz="3200" b="1" i="1" u="none" strike="noStrike" kern="1200" cap="none" spc="0" normalizeH="0" baseline="0" noProof="0" dirty="0" err="1">
                <a:ln>
                  <a:noFill/>
                </a:ln>
                <a:solidFill>
                  <a:srgbClr val="000000"/>
                </a:solidFill>
                <a:effectLst/>
                <a:uLnTx/>
                <a:uFillTx/>
                <a:latin typeface="Verdana" panose="020B0604030504040204" pitchFamily="34" charset="0"/>
                <a:ea typeface="+mn-ea"/>
                <a:cs typeface="Arial" panose="020B0604020202020204" pitchFamily="34" charset="0"/>
              </a:rPr>
              <a:t>ultimum</a:t>
            </a:r>
            <a:r>
              <a:rPr kumimoji="0" lang="en-US" altLang="en-US" sz="3200" b="1" i="1"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 </a:t>
            </a:r>
            <a:r>
              <a:rPr kumimoji="0" lang="en-US" altLang="en-US" sz="3200" b="1"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(B)</a:t>
            </a:r>
            <a:r>
              <a:rPr kumimoji="0" lang="en-US" altLang="en-US" sz="3200" b="1" i="1"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 </a:t>
            </a:r>
            <a:r>
              <a:rPr kumimoji="0" lang="en-US" altLang="en-US" sz="3200" b="1"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from  pea (south-central Idaho), and </a:t>
            </a:r>
            <a:r>
              <a:rPr kumimoji="0" lang="en-US" altLang="en-US" sz="3200" b="1" i="1"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Pythium </a:t>
            </a:r>
            <a:r>
              <a:rPr kumimoji="0" lang="en-US" altLang="en-US" sz="3200" b="1" i="1" u="none" strike="noStrike" kern="1200" cap="none" spc="0" normalizeH="0" baseline="0" noProof="0" dirty="0" err="1">
                <a:ln>
                  <a:noFill/>
                </a:ln>
                <a:solidFill>
                  <a:srgbClr val="000000"/>
                </a:solidFill>
                <a:effectLst/>
                <a:uLnTx/>
                <a:uFillTx/>
                <a:latin typeface="Verdana" panose="020B0604030504040204" pitchFamily="34" charset="0"/>
                <a:ea typeface="+mn-ea"/>
                <a:cs typeface="Arial" panose="020B0604020202020204" pitchFamily="34" charset="0"/>
              </a:rPr>
              <a:t>aphanidermatum</a:t>
            </a:r>
            <a:r>
              <a:rPr kumimoji="0" lang="en-US" altLang="en-US" sz="3200" b="1" i="1"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 </a:t>
            </a:r>
            <a:r>
              <a:rPr kumimoji="0" lang="en-US" altLang="en-US" sz="3200" b="1"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(C) from</a:t>
            </a:r>
            <a:r>
              <a:rPr kumimoji="0" lang="en-US" altLang="en-US" sz="3200" b="1" i="1"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 </a:t>
            </a:r>
            <a:r>
              <a:rPr kumimoji="0" lang="en-US" altLang="en-US" sz="3200" b="1"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bell pepper (southwest Idaho). </a:t>
            </a:r>
            <a:endParaRPr kumimoji="0" lang="en-US" altLang="en-US" sz="3200" b="1" i="1"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endParaRPr>
          </a:p>
        </p:txBody>
      </p:sp>
      <p:grpSp>
        <p:nvGrpSpPr>
          <p:cNvPr id="41" name="Group 27">
            <a:extLst>
              <a:ext uri="{FF2B5EF4-FFF2-40B4-BE49-F238E27FC236}">
                <a16:creationId xmlns:a16="http://schemas.microsoft.com/office/drawing/2014/main" id="{2ACD0C34-2CE9-4E33-9062-5DC5B62F5711}"/>
              </a:ext>
            </a:extLst>
          </p:cNvPr>
          <p:cNvGrpSpPr>
            <a:grpSpLocks/>
          </p:cNvGrpSpPr>
          <p:nvPr/>
        </p:nvGrpSpPr>
        <p:grpSpPr bwMode="auto">
          <a:xfrm>
            <a:off x="29218006" y="6871131"/>
            <a:ext cx="13088938" cy="6919913"/>
            <a:chOff x="18815226" y="25946010"/>
            <a:chExt cx="13088938" cy="6919894"/>
          </a:xfrm>
        </p:grpSpPr>
        <p:pic>
          <p:nvPicPr>
            <p:cNvPr id="42" name="Picture 1">
              <a:extLst>
                <a:ext uri="{FF2B5EF4-FFF2-40B4-BE49-F238E27FC236}">
                  <a16:creationId xmlns:a16="http://schemas.microsoft.com/office/drawing/2014/main" id="{CB86C002-4AB3-4946-8C61-DE8B56F95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91300" y="26003712"/>
              <a:ext cx="4812864" cy="673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5">
              <a:extLst>
                <a:ext uri="{FF2B5EF4-FFF2-40B4-BE49-F238E27FC236}">
                  <a16:creationId xmlns:a16="http://schemas.microsoft.com/office/drawing/2014/main" id="{7E9FEAC7-8D05-4615-A486-F63AD7358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120" r="6235" b="11359"/>
            <a:stretch>
              <a:fillRect/>
            </a:stretch>
          </p:blipFill>
          <p:spPr bwMode="auto">
            <a:xfrm>
              <a:off x="18828605" y="29297777"/>
              <a:ext cx="3156139"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2">
              <a:extLst>
                <a:ext uri="{FF2B5EF4-FFF2-40B4-BE49-F238E27FC236}">
                  <a16:creationId xmlns:a16="http://schemas.microsoft.com/office/drawing/2014/main" id="{3AADE076-2326-4C4A-A5C1-7A626923BBCA}"/>
                </a:ext>
              </a:extLst>
            </p:cNvPr>
            <p:cNvSpPr txBox="1">
              <a:spLocks noChangeArrowheads="1"/>
            </p:cNvSpPr>
            <p:nvPr/>
          </p:nvSpPr>
          <p:spPr bwMode="auto">
            <a:xfrm>
              <a:off x="26204219" y="31264392"/>
              <a:ext cx="526449" cy="6589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300">
                  <a:solidFill>
                    <a:schemeClr val="tx1"/>
                  </a:solidFill>
                  <a:latin typeface="Arial" panose="020B0604020202020204" pitchFamily="34" charset="0"/>
                  <a:cs typeface="Arial" panose="020B0604020202020204" pitchFamily="34" charset="0"/>
                </a:defRPr>
              </a:lvl1pPr>
              <a:lvl2pPr marL="742950" indent="-285750">
                <a:defRPr sz="8300">
                  <a:solidFill>
                    <a:schemeClr val="tx1"/>
                  </a:solidFill>
                  <a:latin typeface="Arial" panose="020B0604020202020204" pitchFamily="34" charset="0"/>
                  <a:cs typeface="Arial" panose="020B0604020202020204" pitchFamily="34" charset="0"/>
                </a:defRPr>
              </a:lvl2pPr>
              <a:lvl3pPr marL="1143000" indent="-228600">
                <a:defRPr sz="8300">
                  <a:solidFill>
                    <a:schemeClr val="tx1"/>
                  </a:solidFill>
                  <a:latin typeface="Arial" panose="020B0604020202020204" pitchFamily="34" charset="0"/>
                  <a:cs typeface="Arial" panose="020B0604020202020204" pitchFamily="34" charset="0"/>
                </a:defRPr>
              </a:lvl3pPr>
              <a:lvl4pPr marL="1600200" indent="-228600">
                <a:defRPr sz="8300">
                  <a:solidFill>
                    <a:schemeClr val="tx1"/>
                  </a:solidFill>
                  <a:latin typeface="Arial" panose="020B0604020202020204" pitchFamily="34" charset="0"/>
                  <a:cs typeface="Arial" panose="020B0604020202020204" pitchFamily="34" charset="0"/>
                </a:defRPr>
              </a:lvl4pPr>
              <a:lvl5pPr marL="2057400" indent="-228600">
                <a:defRPr sz="8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C</a:t>
              </a:r>
            </a:p>
          </p:txBody>
        </p:sp>
        <p:sp>
          <p:nvSpPr>
            <p:cNvPr id="45" name="TextBox 44">
              <a:extLst>
                <a:ext uri="{FF2B5EF4-FFF2-40B4-BE49-F238E27FC236}">
                  <a16:creationId xmlns:a16="http://schemas.microsoft.com/office/drawing/2014/main" id="{A2F3C7A5-A001-4A3F-B208-7E7FB55A4A32}"/>
                </a:ext>
              </a:extLst>
            </p:cNvPr>
            <p:cNvSpPr txBox="1">
              <a:spLocks noChangeArrowheads="1"/>
            </p:cNvSpPr>
            <p:nvPr/>
          </p:nvSpPr>
          <p:spPr bwMode="auto">
            <a:xfrm>
              <a:off x="18815226" y="29332193"/>
              <a:ext cx="526449" cy="6589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300">
                  <a:solidFill>
                    <a:schemeClr val="tx1"/>
                  </a:solidFill>
                  <a:latin typeface="Arial" panose="020B0604020202020204" pitchFamily="34" charset="0"/>
                  <a:cs typeface="Arial" panose="020B0604020202020204" pitchFamily="34" charset="0"/>
                </a:defRPr>
              </a:lvl1pPr>
              <a:lvl2pPr marL="742950" indent="-285750">
                <a:defRPr sz="8300">
                  <a:solidFill>
                    <a:schemeClr val="tx1"/>
                  </a:solidFill>
                  <a:latin typeface="Arial" panose="020B0604020202020204" pitchFamily="34" charset="0"/>
                  <a:cs typeface="Arial" panose="020B0604020202020204" pitchFamily="34" charset="0"/>
                </a:defRPr>
              </a:lvl2pPr>
              <a:lvl3pPr marL="1143000" indent="-228600">
                <a:defRPr sz="8300">
                  <a:solidFill>
                    <a:schemeClr val="tx1"/>
                  </a:solidFill>
                  <a:latin typeface="Arial" panose="020B0604020202020204" pitchFamily="34" charset="0"/>
                  <a:cs typeface="Arial" panose="020B0604020202020204" pitchFamily="34" charset="0"/>
                </a:defRPr>
              </a:lvl3pPr>
              <a:lvl4pPr marL="1600200" indent="-228600">
                <a:defRPr sz="8300">
                  <a:solidFill>
                    <a:schemeClr val="tx1"/>
                  </a:solidFill>
                  <a:latin typeface="Arial" panose="020B0604020202020204" pitchFamily="34" charset="0"/>
                  <a:cs typeface="Arial" panose="020B0604020202020204" pitchFamily="34" charset="0"/>
                </a:defRPr>
              </a:lvl4pPr>
              <a:lvl5pPr marL="2057400" indent="-228600">
                <a:defRPr sz="8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a:t>
              </a:r>
            </a:p>
          </p:txBody>
        </p:sp>
        <p:pic>
          <p:nvPicPr>
            <p:cNvPr id="46" name="Picture 8">
              <a:extLst>
                <a:ext uri="{FF2B5EF4-FFF2-40B4-BE49-F238E27FC236}">
                  <a16:creationId xmlns:a16="http://schemas.microsoft.com/office/drawing/2014/main" id="{97D1F9A7-9D09-4147-888B-AFCE65A7D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45" r="65485" b="5289"/>
            <a:stretch>
              <a:fillRect/>
            </a:stretch>
          </p:blipFill>
          <p:spPr bwMode="auto">
            <a:xfrm>
              <a:off x="24258227" y="25973424"/>
              <a:ext cx="2833073" cy="679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9">
              <a:extLst>
                <a:ext uri="{FF2B5EF4-FFF2-40B4-BE49-F238E27FC236}">
                  <a16:creationId xmlns:a16="http://schemas.microsoft.com/office/drawing/2014/main" id="{06D688B4-AD6F-4E83-8613-9A0641F204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9472" r="4668" b="9254"/>
            <a:stretch>
              <a:fillRect/>
            </a:stretch>
          </p:blipFill>
          <p:spPr bwMode="auto">
            <a:xfrm>
              <a:off x="21960934" y="25946010"/>
              <a:ext cx="2489762" cy="687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6">
              <a:extLst>
                <a:ext uri="{FF2B5EF4-FFF2-40B4-BE49-F238E27FC236}">
                  <a16:creationId xmlns:a16="http://schemas.microsoft.com/office/drawing/2014/main" id="{ACF8B670-0D10-4F30-BB19-F57993BE4F0B}"/>
                </a:ext>
              </a:extLst>
            </p:cNvPr>
            <p:cNvSpPr txBox="1">
              <a:spLocks noChangeArrowheads="1"/>
            </p:cNvSpPr>
            <p:nvPr/>
          </p:nvSpPr>
          <p:spPr bwMode="auto">
            <a:xfrm>
              <a:off x="21971365" y="25946957"/>
              <a:ext cx="526449" cy="6589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300">
                  <a:solidFill>
                    <a:schemeClr val="tx1"/>
                  </a:solidFill>
                  <a:latin typeface="Arial" panose="020B0604020202020204" pitchFamily="34" charset="0"/>
                  <a:cs typeface="Arial" panose="020B0604020202020204" pitchFamily="34" charset="0"/>
                </a:defRPr>
              </a:lvl1pPr>
              <a:lvl2pPr marL="742950" indent="-285750">
                <a:defRPr sz="8300">
                  <a:solidFill>
                    <a:schemeClr val="tx1"/>
                  </a:solidFill>
                  <a:latin typeface="Arial" panose="020B0604020202020204" pitchFamily="34" charset="0"/>
                  <a:cs typeface="Arial" panose="020B0604020202020204" pitchFamily="34" charset="0"/>
                </a:defRPr>
              </a:lvl2pPr>
              <a:lvl3pPr marL="1143000" indent="-228600">
                <a:defRPr sz="8300">
                  <a:solidFill>
                    <a:schemeClr val="tx1"/>
                  </a:solidFill>
                  <a:latin typeface="Arial" panose="020B0604020202020204" pitchFamily="34" charset="0"/>
                  <a:cs typeface="Arial" panose="020B0604020202020204" pitchFamily="34" charset="0"/>
                </a:defRPr>
              </a:lvl3pPr>
              <a:lvl4pPr marL="1600200" indent="-228600">
                <a:defRPr sz="8300">
                  <a:solidFill>
                    <a:schemeClr val="tx1"/>
                  </a:solidFill>
                  <a:latin typeface="Arial" panose="020B0604020202020204" pitchFamily="34" charset="0"/>
                  <a:cs typeface="Arial" panose="020B0604020202020204" pitchFamily="34" charset="0"/>
                </a:defRPr>
              </a:lvl4pPr>
              <a:lvl5pPr marL="2057400" indent="-228600">
                <a:defRPr sz="8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C</a:t>
              </a:r>
            </a:p>
          </p:txBody>
        </p:sp>
        <p:sp>
          <p:nvSpPr>
            <p:cNvPr id="49" name="TextBox 47">
              <a:extLst>
                <a:ext uri="{FF2B5EF4-FFF2-40B4-BE49-F238E27FC236}">
                  <a16:creationId xmlns:a16="http://schemas.microsoft.com/office/drawing/2014/main" id="{7AF861A9-5DC2-4F06-AF9A-6B836BD7E110}"/>
                </a:ext>
              </a:extLst>
            </p:cNvPr>
            <p:cNvSpPr txBox="1">
              <a:spLocks noChangeArrowheads="1"/>
            </p:cNvSpPr>
            <p:nvPr/>
          </p:nvSpPr>
          <p:spPr bwMode="auto">
            <a:xfrm>
              <a:off x="24458464" y="25952757"/>
              <a:ext cx="526449" cy="6589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300">
                  <a:solidFill>
                    <a:schemeClr val="tx1"/>
                  </a:solidFill>
                  <a:latin typeface="Arial" panose="020B0604020202020204" pitchFamily="34" charset="0"/>
                  <a:cs typeface="Arial" panose="020B0604020202020204" pitchFamily="34" charset="0"/>
                </a:defRPr>
              </a:lvl1pPr>
              <a:lvl2pPr marL="742950" indent="-285750">
                <a:defRPr sz="8300">
                  <a:solidFill>
                    <a:schemeClr val="tx1"/>
                  </a:solidFill>
                  <a:latin typeface="Arial" panose="020B0604020202020204" pitchFamily="34" charset="0"/>
                  <a:cs typeface="Arial" panose="020B0604020202020204" pitchFamily="34" charset="0"/>
                </a:defRPr>
              </a:lvl2pPr>
              <a:lvl3pPr marL="1143000" indent="-228600">
                <a:defRPr sz="8300">
                  <a:solidFill>
                    <a:schemeClr val="tx1"/>
                  </a:solidFill>
                  <a:latin typeface="Arial" panose="020B0604020202020204" pitchFamily="34" charset="0"/>
                  <a:cs typeface="Arial" panose="020B0604020202020204" pitchFamily="34" charset="0"/>
                </a:defRPr>
              </a:lvl3pPr>
              <a:lvl4pPr marL="1600200" indent="-228600">
                <a:defRPr sz="8300">
                  <a:solidFill>
                    <a:schemeClr val="tx1"/>
                  </a:solidFill>
                  <a:latin typeface="Arial" panose="020B0604020202020204" pitchFamily="34" charset="0"/>
                  <a:cs typeface="Arial" panose="020B0604020202020204" pitchFamily="34" charset="0"/>
                </a:defRPr>
              </a:lvl4pPr>
              <a:lvl5pPr marL="2057400" indent="-228600">
                <a:defRPr sz="8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p>
          </p:txBody>
        </p:sp>
        <p:sp>
          <p:nvSpPr>
            <p:cNvPr id="50" name="TextBox 48">
              <a:extLst>
                <a:ext uri="{FF2B5EF4-FFF2-40B4-BE49-F238E27FC236}">
                  <a16:creationId xmlns:a16="http://schemas.microsoft.com/office/drawing/2014/main" id="{5BE21283-BD44-424E-9999-820BA40193A8}"/>
                </a:ext>
              </a:extLst>
            </p:cNvPr>
            <p:cNvSpPr txBox="1">
              <a:spLocks noChangeArrowheads="1"/>
            </p:cNvSpPr>
            <p:nvPr/>
          </p:nvSpPr>
          <p:spPr bwMode="auto">
            <a:xfrm>
              <a:off x="27091300" y="32080101"/>
              <a:ext cx="526449" cy="6589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300">
                  <a:solidFill>
                    <a:schemeClr val="tx1"/>
                  </a:solidFill>
                  <a:latin typeface="Arial" panose="020B0604020202020204" pitchFamily="34" charset="0"/>
                  <a:cs typeface="Arial" panose="020B0604020202020204" pitchFamily="34" charset="0"/>
                </a:defRPr>
              </a:lvl1pPr>
              <a:lvl2pPr marL="742950" indent="-285750">
                <a:defRPr sz="8300">
                  <a:solidFill>
                    <a:schemeClr val="tx1"/>
                  </a:solidFill>
                  <a:latin typeface="Arial" panose="020B0604020202020204" pitchFamily="34" charset="0"/>
                  <a:cs typeface="Arial" panose="020B0604020202020204" pitchFamily="34" charset="0"/>
                </a:defRPr>
              </a:lvl2pPr>
              <a:lvl3pPr marL="1143000" indent="-228600">
                <a:defRPr sz="8300">
                  <a:solidFill>
                    <a:schemeClr val="tx1"/>
                  </a:solidFill>
                  <a:latin typeface="Arial" panose="020B0604020202020204" pitchFamily="34" charset="0"/>
                  <a:cs typeface="Arial" panose="020B0604020202020204" pitchFamily="34" charset="0"/>
                </a:defRPr>
              </a:lvl3pPr>
              <a:lvl4pPr marL="1600200" indent="-228600">
                <a:defRPr sz="8300">
                  <a:solidFill>
                    <a:schemeClr val="tx1"/>
                  </a:solidFill>
                  <a:latin typeface="Arial" panose="020B0604020202020204" pitchFamily="34" charset="0"/>
                  <a:cs typeface="Arial" panose="020B0604020202020204" pitchFamily="34" charset="0"/>
                </a:defRPr>
              </a:lvl4pPr>
              <a:lvl5pPr marL="2057400" indent="-228600">
                <a:defRPr sz="8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E</a:t>
              </a:r>
            </a:p>
          </p:txBody>
        </p:sp>
        <p:pic>
          <p:nvPicPr>
            <p:cNvPr id="51" name="Picture 5" descr="A close-up of a leaf&#10;&#10;Description automatically generated with low confidence">
              <a:extLst>
                <a:ext uri="{FF2B5EF4-FFF2-40B4-BE49-F238E27FC236}">
                  <a16:creationId xmlns:a16="http://schemas.microsoft.com/office/drawing/2014/main" id="{617BE9C1-E090-458B-89FC-C54C875E84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4324" t="13486" r="31407" b="23518"/>
            <a:stretch>
              <a:fillRect/>
            </a:stretch>
          </p:blipFill>
          <p:spPr bwMode="auto">
            <a:xfrm>
              <a:off x="18815226" y="25949041"/>
              <a:ext cx="3156139" cy="336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41">
              <a:extLst>
                <a:ext uri="{FF2B5EF4-FFF2-40B4-BE49-F238E27FC236}">
                  <a16:creationId xmlns:a16="http://schemas.microsoft.com/office/drawing/2014/main" id="{B6232CB7-71A4-49EA-B27B-FF1A10137C7B}"/>
                </a:ext>
              </a:extLst>
            </p:cNvPr>
            <p:cNvSpPr txBox="1">
              <a:spLocks noChangeArrowheads="1"/>
            </p:cNvSpPr>
            <p:nvPr/>
          </p:nvSpPr>
          <p:spPr bwMode="auto">
            <a:xfrm>
              <a:off x="18817390" y="25947685"/>
              <a:ext cx="524286"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300">
                  <a:solidFill>
                    <a:schemeClr val="tx1"/>
                  </a:solidFill>
                  <a:latin typeface="Arial" panose="020B0604020202020204" pitchFamily="34" charset="0"/>
                  <a:cs typeface="Arial" panose="020B0604020202020204" pitchFamily="34" charset="0"/>
                </a:defRPr>
              </a:lvl1pPr>
              <a:lvl2pPr marL="742950" indent="-285750">
                <a:defRPr sz="8300">
                  <a:solidFill>
                    <a:schemeClr val="tx1"/>
                  </a:solidFill>
                  <a:latin typeface="Arial" panose="020B0604020202020204" pitchFamily="34" charset="0"/>
                  <a:cs typeface="Arial" panose="020B0604020202020204" pitchFamily="34" charset="0"/>
                </a:defRPr>
              </a:lvl2pPr>
              <a:lvl3pPr marL="1143000" indent="-228600">
                <a:defRPr sz="8300">
                  <a:solidFill>
                    <a:schemeClr val="tx1"/>
                  </a:solidFill>
                  <a:latin typeface="Arial" panose="020B0604020202020204" pitchFamily="34" charset="0"/>
                  <a:cs typeface="Arial" panose="020B0604020202020204" pitchFamily="34" charset="0"/>
                </a:defRPr>
              </a:lvl3pPr>
              <a:lvl4pPr marL="1600200" indent="-228600">
                <a:defRPr sz="8300">
                  <a:solidFill>
                    <a:schemeClr val="tx1"/>
                  </a:solidFill>
                  <a:latin typeface="Arial" panose="020B0604020202020204" pitchFamily="34" charset="0"/>
                  <a:cs typeface="Arial" panose="020B0604020202020204" pitchFamily="34" charset="0"/>
                </a:defRPr>
              </a:lvl4pPr>
              <a:lvl5pPr marL="2057400" indent="-228600">
                <a:defRPr sz="8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A</a:t>
              </a:r>
            </a:p>
          </p:txBody>
        </p:sp>
        <p:cxnSp>
          <p:nvCxnSpPr>
            <p:cNvPr id="53" name="Straight Connector 8">
              <a:extLst>
                <a:ext uri="{FF2B5EF4-FFF2-40B4-BE49-F238E27FC236}">
                  <a16:creationId xmlns:a16="http://schemas.microsoft.com/office/drawing/2014/main" id="{358191E0-E78A-4B6F-A947-A075FDBE46D8}"/>
                </a:ext>
              </a:extLst>
            </p:cNvPr>
            <p:cNvCxnSpPr>
              <a:cxnSpLocks/>
            </p:cNvCxnSpPr>
            <p:nvPr/>
          </p:nvCxnSpPr>
          <p:spPr bwMode="auto">
            <a:xfrm>
              <a:off x="19121561" y="28999544"/>
              <a:ext cx="995239" cy="0"/>
            </a:xfrm>
            <a:prstGeom prst="line">
              <a:avLst/>
            </a:prstGeom>
            <a:noFill/>
            <a:ln w="22225" algn="ctr">
              <a:solidFill>
                <a:srgbClr val="000000"/>
              </a:solidFill>
              <a:round/>
              <a:headEnd/>
              <a:tailEnd/>
            </a:ln>
          </p:spPr>
        </p:cxnSp>
        <p:cxnSp>
          <p:nvCxnSpPr>
            <p:cNvPr id="70" name="Straight Connector 13">
              <a:extLst>
                <a:ext uri="{FF2B5EF4-FFF2-40B4-BE49-F238E27FC236}">
                  <a16:creationId xmlns:a16="http://schemas.microsoft.com/office/drawing/2014/main" id="{8195E996-D0C8-4C40-989A-08DB3D5BF2D4}"/>
                </a:ext>
              </a:extLst>
            </p:cNvPr>
            <p:cNvCxnSpPr>
              <a:cxnSpLocks/>
            </p:cNvCxnSpPr>
            <p:nvPr/>
          </p:nvCxnSpPr>
          <p:spPr bwMode="auto">
            <a:xfrm>
              <a:off x="19121561" y="28912457"/>
              <a:ext cx="0" cy="174172"/>
            </a:xfrm>
            <a:prstGeom prst="line">
              <a:avLst/>
            </a:prstGeom>
            <a:noFill/>
            <a:ln w="22225" algn="ctr">
              <a:solidFill>
                <a:srgbClr val="000000"/>
              </a:solidFill>
              <a:round/>
              <a:headEnd/>
              <a:tailEnd/>
            </a:ln>
          </p:spPr>
        </p:cxnSp>
        <p:cxnSp>
          <p:nvCxnSpPr>
            <p:cNvPr id="71" name="Straight Connector 66">
              <a:extLst>
                <a:ext uri="{FF2B5EF4-FFF2-40B4-BE49-F238E27FC236}">
                  <a16:creationId xmlns:a16="http://schemas.microsoft.com/office/drawing/2014/main" id="{49E5DFFD-5AB5-4F80-9F85-B6ACA371FF22}"/>
                </a:ext>
              </a:extLst>
            </p:cNvPr>
            <p:cNvCxnSpPr>
              <a:cxnSpLocks/>
            </p:cNvCxnSpPr>
            <p:nvPr/>
          </p:nvCxnSpPr>
          <p:spPr bwMode="auto">
            <a:xfrm>
              <a:off x="20116800" y="28892959"/>
              <a:ext cx="0" cy="193670"/>
            </a:xfrm>
            <a:prstGeom prst="line">
              <a:avLst/>
            </a:prstGeom>
            <a:noFill/>
            <a:ln w="22225" algn="ctr">
              <a:solidFill>
                <a:srgbClr val="000000"/>
              </a:solidFill>
              <a:round/>
              <a:headEnd/>
              <a:tailEnd/>
            </a:ln>
          </p:spPr>
        </p:cxnSp>
        <p:sp>
          <p:nvSpPr>
            <p:cNvPr id="72" name="TextBox 26">
              <a:extLst>
                <a:ext uri="{FF2B5EF4-FFF2-40B4-BE49-F238E27FC236}">
                  <a16:creationId xmlns:a16="http://schemas.microsoft.com/office/drawing/2014/main" id="{E2637163-AAB5-49EE-934F-A81391768B6B}"/>
                </a:ext>
              </a:extLst>
            </p:cNvPr>
            <p:cNvSpPr txBox="1">
              <a:spLocks noChangeArrowheads="1"/>
            </p:cNvSpPr>
            <p:nvPr/>
          </p:nvSpPr>
          <p:spPr bwMode="auto">
            <a:xfrm>
              <a:off x="18911945" y="27838901"/>
              <a:ext cx="1382213"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300">
                  <a:solidFill>
                    <a:schemeClr val="tx1"/>
                  </a:solidFill>
                  <a:latin typeface="Arial" panose="020B0604020202020204" pitchFamily="34" charset="0"/>
                  <a:cs typeface="Arial" panose="020B0604020202020204" pitchFamily="34" charset="0"/>
                </a:defRPr>
              </a:lvl1pPr>
              <a:lvl2pPr marL="742950" indent="-285750">
                <a:defRPr sz="8300">
                  <a:solidFill>
                    <a:schemeClr val="tx1"/>
                  </a:solidFill>
                  <a:latin typeface="Arial" panose="020B0604020202020204" pitchFamily="34" charset="0"/>
                  <a:cs typeface="Arial" panose="020B0604020202020204" pitchFamily="34" charset="0"/>
                </a:defRPr>
              </a:lvl2pPr>
              <a:lvl3pPr marL="1143000" indent="-228600">
                <a:defRPr sz="8300">
                  <a:solidFill>
                    <a:schemeClr val="tx1"/>
                  </a:solidFill>
                  <a:latin typeface="Arial" panose="020B0604020202020204" pitchFamily="34" charset="0"/>
                  <a:cs typeface="Arial" panose="020B0604020202020204" pitchFamily="34" charset="0"/>
                </a:defRPr>
              </a:lvl3pPr>
              <a:lvl4pPr marL="1600200" indent="-228600">
                <a:defRPr sz="8300">
                  <a:solidFill>
                    <a:schemeClr val="tx1"/>
                  </a:solidFill>
                  <a:latin typeface="Arial" panose="020B0604020202020204" pitchFamily="34" charset="0"/>
                  <a:cs typeface="Arial" panose="020B0604020202020204" pitchFamily="34" charset="0"/>
                </a:defRPr>
              </a:lvl4pPr>
              <a:lvl5pPr marL="2057400" indent="-228600">
                <a:defRPr sz="8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l-GR" altLang="en-US" sz="8300" b="1" i="0" u="none" strike="noStrike" kern="0" cap="none" spc="0" normalizeH="0" baseline="0" noProof="0">
                  <a:ln>
                    <a:noFill/>
                  </a:ln>
                  <a:solidFill>
                    <a:srgbClr val="111111"/>
                  </a:solidFill>
                  <a:effectLst/>
                  <a:uLnTx/>
                  <a:uFillTx/>
                  <a:latin typeface="Roboto" panose="02000000000000000000" pitchFamily="2" charset="0"/>
                  <a:cs typeface="Arial" panose="020B0604020202020204" pitchFamily="34" charset="0"/>
                </a:rPr>
                <a:t> </a:t>
              </a:r>
              <a:r>
                <a:rPr kumimoji="0" lang="en-US" altLang="en-US" sz="1400" b="1" i="0" u="none" strike="noStrike" kern="0" cap="none" spc="0" normalizeH="0" baseline="0" noProof="0">
                  <a:ln>
                    <a:noFill/>
                  </a:ln>
                  <a:solidFill>
                    <a:srgbClr val="111111"/>
                  </a:solidFill>
                  <a:effectLst/>
                  <a:uLnTx/>
                  <a:uFillTx/>
                  <a:latin typeface="Roboto" panose="02000000000000000000" pitchFamily="2" charset="0"/>
                  <a:cs typeface="Arial" panose="020B0604020202020204" pitchFamily="34" charset="0"/>
                </a:rPr>
                <a:t>100</a:t>
              </a:r>
              <a:r>
                <a:rPr kumimoji="0" lang="el-GR" altLang="en-US" sz="1400" b="1" i="0" u="none" strike="noStrike" kern="0" cap="none" spc="0" normalizeH="0" baseline="0" noProof="0">
                  <a:ln>
                    <a:noFill/>
                  </a:ln>
                  <a:solidFill>
                    <a:srgbClr val="111111"/>
                  </a:solidFill>
                  <a:effectLst/>
                  <a:uLnTx/>
                  <a:uFillTx/>
                  <a:latin typeface="Roboto" panose="02000000000000000000" pitchFamily="2" charset="0"/>
                  <a:cs typeface="Arial" panose="020B0604020202020204" pitchFamily="34" charset="0"/>
                </a:rPr>
                <a:t>μ</a:t>
              </a:r>
              <a:r>
                <a:rPr kumimoji="0" lang="en-US" altLang="en-US" sz="1400" b="1" i="0" u="none" strike="noStrike" kern="0" cap="none" spc="0" normalizeH="0" baseline="0" noProof="0">
                  <a:ln>
                    <a:noFill/>
                  </a:ln>
                  <a:solidFill>
                    <a:srgbClr val="111111"/>
                  </a:solidFill>
                  <a:effectLst/>
                  <a:uLnTx/>
                  <a:uFillTx/>
                  <a:latin typeface="Roboto" panose="02000000000000000000" pitchFamily="2" charset="0"/>
                  <a:cs typeface="Arial" panose="020B0604020202020204" pitchFamily="34" charset="0"/>
                </a:rPr>
                <a:t>m</a:t>
              </a:r>
              <a:endParaRPr kumimoji="0" lang="en-US" alt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3" name="TextBox 48">
              <a:extLst>
                <a:ext uri="{FF2B5EF4-FFF2-40B4-BE49-F238E27FC236}">
                  <a16:creationId xmlns:a16="http://schemas.microsoft.com/office/drawing/2014/main" id="{CDA29873-ED8D-44B5-80BA-9D9980EE4911}"/>
                </a:ext>
              </a:extLst>
            </p:cNvPr>
            <p:cNvSpPr txBox="1">
              <a:spLocks noChangeArrowheads="1"/>
            </p:cNvSpPr>
            <p:nvPr/>
          </p:nvSpPr>
          <p:spPr bwMode="auto">
            <a:xfrm>
              <a:off x="21964974" y="32219573"/>
              <a:ext cx="2076612"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300">
                  <a:solidFill>
                    <a:schemeClr val="tx1"/>
                  </a:solidFill>
                  <a:latin typeface="Arial" panose="020B0604020202020204" pitchFamily="34" charset="0"/>
                  <a:cs typeface="Arial" panose="020B0604020202020204" pitchFamily="34" charset="0"/>
                </a:defRPr>
              </a:lvl1pPr>
              <a:lvl2pPr marL="742950" indent="-285750">
                <a:defRPr sz="8300">
                  <a:solidFill>
                    <a:schemeClr val="tx1"/>
                  </a:solidFill>
                  <a:latin typeface="Arial" panose="020B0604020202020204" pitchFamily="34" charset="0"/>
                  <a:cs typeface="Arial" panose="020B0604020202020204" pitchFamily="34" charset="0"/>
                </a:defRPr>
              </a:lvl2pPr>
              <a:lvl3pPr marL="1143000" indent="-228600">
                <a:defRPr sz="8300">
                  <a:solidFill>
                    <a:schemeClr val="tx1"/>
                  </a:solidFill>
                  <a:latin typeface="Arial" panose="020B0604020202020204" pitchFamily="34" charset="0"/>
                  <a:cs typeface="Arial" panose="020B0604020202020204" pitchFamily="34" charset="0"/>
                </a:defRPr>
              </a:lvl3pPr>
              <a:lvl4pPr marL="1600200" indent="-228600">
                <a:defRPr sz="8300">
                  <a:solidFill>
                    <a:schemeClr val="tx1"/>
                  </a:solidFill>
                  <a:latin typeface="Arial" panose="020B0604020202020204" pitchFamily="34" charset="0"/>
                  <a:cs typeface="Arial" panose="020B0604020202020204" pitchFamily="34" charset="0"/>
                </a:defRPr>
              </a:lvl4pPr>
              <a:lvl5pPr marL="2057400" indent="-228600">
                <a:defRPr sz="8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inoculated</a:t>
              </a:r>
              <a:r>
                <a:rPr kumimoji="0" lang="en-US" altLang="en-US" sz="3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p:txBody>
        </p:sp>
        <p:sp>
          <p:nvSpPr>
            <p:cNvPr id="74" name="TextBox 48">
              <a:extLst>
                <a:ext uri="{FF2B5EF4-FFF2-40B4-BE49-F238E27FC236}">
                  <a16:creationId xmlns:a16="http://schemas.microsoft.com/office/drawing/2014/main" id="{1461305C-2C7B-453B-87F7-B611205841BF}"/>
                </a:ext>
              </a:extLst>
            </p:cNvPr>
            <p:cNvSpPr txBox="1">
              <a:spLocks noChangeArrowheads="1"/>
            </p:cNvSpPr>
            <p:nvPr/>
          </p:nvSpPr>
          <p:spPr bwMode="auto">
            <a:xfrm>
              <a:off x="24461507" y="32189434"/>
              <a:ext cx="1493051"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300">
                  <a:solidFill>
                    <a:schemeClr val="tx1"/>
                  </a:solidFill>
                  <a:latin typeface="Arial" panose="020B0604020202020204" pitchFamily="34" charset="0"/>
                  <a:cs typeface="Arial" panose="020B0604020202020204" pitchFamily="34" charset="0"/>
                </a:defRPr>
              </a:lvl1pPr>
              <a:lvl2pPr marL="742950" indent="-285750">
                <a:defRPr sz="8300">
                  <a:solidFill>
                    <a:schemeClr val="tx1"/>
                  </a:solidFill>
                  <a:latin typeface="Arial" panose="020B0604020202020204" pitchFamily="34" charset="0"/>
                  <a:cs typeface="Arial" panose="020B0604020202020204" pitchFamily="34" charset="0"/>
                </a:defRPr>
              </a:lvl2pPr>
              <a:lvl3pPr marL="1143000" indent="-228600">
                <a:defRPr sz="8300">
                  <a:solidFill>
                    <a:schemeClr val="tx1"/>
                  </a:solidFill>
                  <a:latin typeface="Arial" panose="020B0604020202020204" pitchFamily="34" charset="0"/>
                  <a:cs typeface="Arial" panose="020B0604020202020204" pitchFamily="34" charset="0"/>
                </a:defRPr>
              </a:lvl3pPr>
              <a:lvl4pPr marL="1600200" indent="-228600">
                <a:defRPr sz="8300">
                  <a:solidFill>
                    <a:schemeClr val="tx1"/>
                  </a:solidFill>
                  <a:latin typeface="Arial" panose="020B0604020202020204" pitchFamily="34" charset="0"/>
                  <a:cs typeface="Arial" panose="020B0604020202020204" pitchFamily="34" charset="0"/>
                </a:defRPr>
              </a:lvl4pPr>
              <a:lvl5pPr marL="2057400" indent="-228600">
                <a:defRPr sz="8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8300">
                  <a:solidFill>
                    <a:schemeClr val="tx1"/>
                  </a:solidFill>
                  <a:latin typeface="Arial" panose="020B060402020202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3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control</a:t>
              </a:r>
              <a:r>
                <a:rPr kumimoji="0" lang="en-US" altLang="en-US" sz="3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p:txBody>
        </p:sp>
      </p:grpSp>
      <p:sp>
        <p:nvSpPr>
          <p:cNvPr id="75" name="TextBox 36">
            <a:extLst>
              <a:ext uri="{FF2B5EF4-FFF2-40B4-BE49-F238E27FC236}">
                <a16:creationId xmlns:a16="http://schemas.microsoft.com/office/drawing/2014/main" id="{14DAAADC-8914-4D4B-8DE4-A422355141FF}"/>
              </a:ext>
            </a:extLst>
          </p:cNvPr>
          <p:cNvSpPr txBox="1">
            <a:spLocks noChangeArrowheads="1"/>
          </p:cNvSpPr>
          <p:nvPr/>
        </p:nvSpPr>
        <p:spPr bwMode="auto">
          <a:xfrm>
            <a:off x="14971050" y="10168118"/>
            <a:ext cx="137493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29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1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9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9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9pPr>
          </a:lstStyle>
          <a:p>
            <a:pPr algn="justLow" defTabSz="914400" fontAlgn="base">
              <a:spcBef>
                <a:spcPct val="0"/>
              </a:spcBef>
              <a:spcAft>
                <a:spcPct val="0"/>
              </a:spcAft>
              <a:buFontTx/>
              <a:buNone/>
            </a:pPr>
            <a:r>
              <a:rPr lang="en-US" altLang="en-US" sz="3200" b="1" dirty="0">
                <a:solidFill>
                  <a:srgbClr val="000000"/>
                </a:solidFill>
                <a:latin typeface="Verdana" panose="020B0604030504040204" pitchFamily="34" charset="0"/>
              </a:rPr>
              <a:t>Fig. 2.</a:t>
            </a:r>
            <a:r>
              <a:rPr lang="en-GB" altLang="en-US" sz="3200" b="1" dirty="0">
                <a:solidFill>
                  <a:srgbClr val="000000"/>
                </a:solidFill>
                <a:latin typeface="Verdana" panose="020B0604030504040204" pitchFamily="34" charset="0"/>
              </a:rPr>
              <a:t> Mean colony diameter of (A) </a:t>
            </a:r>
            <a:r>
              <a:rPr lang="en-GB" altLang="en-US" sz="3200" b="1" i="1" dirty="0">
                <a:solidFill>
                  <a:srgbClr val="000000"/>
                </a:solidFill>
                <a:latin typeface="Verdana" panose="020B0604030504040204" pitchFamily="34" charset="0"/>
              </a:rPr>
              <a:t>Pythium intermedium, </a:t>
            </a:r>
            <a:r>
              <a:rPr lang="en-GB" altLang="en-US" sz="3200" b="1" dirty="0">
                <a:solidFill>
                  <a:srgbClr val="000000"/>
                </a:solidFill>
                <a:latin typeface="Verdana" panose="020B0604030504040204" pitchFamily="34" charset="0"/>
              </a:rPr>
              <a:t>(B) </a:t>
            </a:r>
            <a:r>
              <a:rPr lang="en-GB" altLang="en-US" sz="3200" b="1" i="1" dirty="0">
                <a:solidFill>
                  <a:srgbClr val="000000"/>
                </a:solidFill>
                <a:latin typeface="Verdana" panose="020B0604030504040204" pitchFamily="34" charset="0"/>
              </a:rPr>
              <a:t>Pythium </a:t>
            </a:r>
            <a:r>
              <a:rPr lang="en-GB" altLang="en-US" sz="3200" b="1" i="1" dirty="0" err="1">
                <a:solidFill>
                  <a:srgbClr val="000000"/>
                </a:solidFill>
                <a:latin typeface="Verdana" panose="020B0604030504040204" pitchFamily="34" charset="0"/>
              </a:rPr>
              <a:t>ultimum</a:t>
            </a:r>
            <a:r>
              <a:rPr lang="en-GB" altLang="en-US" sz="3200" b="1" i="1" dirty="0">
                <a:solidFill>
                  <a:srgbClr val="000000"/>
                </a:solidFill>
                <a:latin typeface="Verdana" panose="020B0604030504040204" pitchFamily="34" charset="0"/>
              </a:rPr>
              <a:t>, </a:t>
            </a:r>
            <a:r>
              <a:rPr lang="en-GB" altLang="en-US" sz="3200" b="1" dirty="0">
                <a:solidFill>
                  <a:srgbClr val="000000"/>
                </a:solidFill>
                <a:latin typeface="Verdana" panose="020B0604030504040204" pitchFamily="34" charset="0"/>
              </a:rPr>
              <a:t>and</a:t>
            </a:r>
            <a:r>
              <a:rPr lang="en-GB" altLang="en-US" sz="3200" b="1" i="1" dirty="0">
                <a:solidFill>
                  <a:srgbClr val="000000"/>
                </a:solidFill>
                <a:latin typeface="Verdana" panose="020B0604030504040204" pitchFamily="34" charset="0"/>
              </a:rPr>
              <a:t> </a:t>
            </a:r>
            <a:r>
              <a:rPr lang="en-GB" altLang="en-US" sz="3200" b="1" dirty="0">
                <a:solidFill>
                  <a:srgbClr val="000000"/>
                </a:solidFill>
                <a:latin typeface="Verdana" panose="020B0604030504040204" pitchFamily="34" charset="0"/>
              </a:rPr>
              <a:t>(C) </a:t>
            </a:r>
            <a:r>
              <a:rPr lang="en-GB" altLang="en-US" sz="3200" b="1" i="1" dirty="0">
                <a:solidFill>
                  <a:srgbClr val="000000"/>
                </a:solidFill>
                <a:latin typeface="Verdana" panose="020B0604030504040204" pitchFamily="34" charset="0"/>
              </a:rPr>
              <a:t>Pythium </a:t>
            </a:r>
            <a:r>
              <a:rPr lang="en-GB" altLang="en-US" sz="3200" b="1" i="1" dirty="0" err="1">
                <a:solidFill>
                  <a:srgbClr val="000000"/>
                </a:solidFill>
                <a:latin typeface="Verdana" panose="020B0604030504040204" pitchFamily="34" charset="0"/>
              </a:rPr>
              <a:t>aphanidermatum</a:t>
            </a:r>
            <a:r>
              <a:rPr lang="en-GB" altLang="en-US" sz="3200" b="1" dirty="0">
                <a:solidFill>
                  <a:srgbClr val="000000"/>
                </a:solidFill>
                <a:latin typeface="Verdana" panose="020B0604030504040204" pitchFamily="34" charset="0"/>
              </a:rPr>
              <a:t> on PDA at five temperatures</a:t>
            </a:r>
            <a:r>
              <a:rPr lang="en-US" altLang="en-US" sz="3200" b="1" dirty="0">
                <a:solidFill>
                  <a:srgbClr val="000000"/>
                </a:solidFill>
                <a:latin typeface="Verdana" panose="020B0604030504040204" pitchFamily="34" charset="0"/>
              </a:rPr>
              <a:t>. </a:t>
            </a:r>
          </a:p>
        </p:txBody>
      </p:sp>
      <p:sp>
        <p:nvSpPr>
          <p:cNvPr id="76" name="TextBox 36">
            <a:extLst>
              <a:ext uri="{FF2B5EF4-FFF2-40B4-BE49-F238E27FC236}">
                <a16:creationId xmlns:a16="http://schemas.microsoft.com/office/drawing/2014/main" id="{15180CF3-D8E5-4FE5-920E-A40918072187}"/>
              </a:ext>
            </a:extLst>
          </p:cNvPr>
          <p:cNvSpPr txBox="1">
            <a:spLocks noChangeArrowheads="1"/>
          </p:cNvSpPr>
          <p:nvPr/>
        </p:nvSpPr>
        <p:spPr bwMode="auto">
          <a:xfrm>
            <a:off x="15070931" y="15520892"/>
            <a:ext cx="137493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29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1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9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9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9pPr>
          </a:lstStyle>
          <a:p>
            <a:pPr algn="justLow" defTabSz="914400" fontAlgn="base">
              <a:spcBef>
                <a:spcPct val="0"/>
              </a:spcBef>
              <a:spcAft>
                <a:spcPct val="0"/>
              </a:spcAft>
              <a:buFontTx/>
              <a:buNone/>
            </a:pPr>
            <a:r>
              <a:rPr lang="en-US" altLang="en-US" sz="3200" b="1" dirty="0">
                <a:solidFill>
                  <a:srgbClr val="000000"/>
                </a:solidFill>
                <a:latin typeface="Verdana" panose="020B0604030504040204" pitchFamily="34" charset="0"/>
              </a:rPr>
              <a:t>Fig. 3.</a:t>
            </a:r>
            <a:r>
              <a:rPr lang="en-GB" altLang="en-US" sz="3200" b="1" dirty="0">
                <a:solidFill>
                  <a:srgbClr val="000000"/>
                </a:solidFill>
                <a:latin typeface="Verdana" panose="020B0604030504040204" pitchFamily="34" charset="0"/>
              </a:rPr>
              <a:t> Root lesions on (A) bell pepper and (B) pinto bean caused by  </a:t>
            </a:r>
            <a:r>
              <a:rPr lang="en-US" altLang="en-US" sz="3200" b="1" i="1" dirty="0">
                <a:solidFill>
                  <a:srgbClr val="000000"/>
                </a:solidFill>
                <a:latin typeface="Verdana" panose="020B0604030504040204" pitchFamily="34" charset="0"/>
              </a:rPr>
              <a:t>P. </a:t>
            </a:r>
            <a:r>
              <a:rPr lang="en-US" altLang="en-US" sz="3200" b="1" i="1" dirty="0" err="1">
                <a:solidFill>
                  <a:srgbClr val="000000"/>
                </a:solidFill>
                <a:latin typeface="Verdana" panose="020B0604030504040204" pitchFamily="34" charset="0"/>
              </a:rPr>
              <a:t>aphanidermatum</a:t>
            </a:r>
            <a:r>
              <a:rPr lang="en-US" altLang="en-US" sz="3200" b="1" dirty="0">
                <a:solidFill>
                  <a:srgbClr val="000000"/>
                </a:solidFill>
                <a:latin typeface="Verdana" panose="020B0604030504040204" pitchFamily="34" charset="0"/>
              </a:rPr>
              <a:t> across temperatures. </a:t>
            </a:r>
          </a:p>
        </p:txBody>
      </p:sp>
      <p:sp>
        <p:nvSpPr>
          <p:cNvPr id="77" name="TextBox 36">
            <a:extLst>
              <a:ext uri="{FF2B5EF4-FFF2-40B4-BE49-F238E27FC236}">
                <a16:creationId xmlns:a16="http://schemas.microsoft.com/office/drawing/2014/main" id="{3F335520-1BC4-46CF-B381-FBAAF59804BA}"/>
              </a:ext>
            </a:extLst>
          </p:cNvPr>
          <p:cNvSpPr txBox="1">
            <a:spLocks noChangeArrowheads="1"/>
          </p:cNvSpPr>
          <p:nvPr/>
        </p:nvSpPr>
        <p:spPr bwMode="auto">
          <a:xfrm>
            <a:off x="29232385" y="14185311"/>
            <a:ext cx="1315402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29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1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9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9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buFontTx/>
              <a:buNone/>
            </a:pPr>
            <a:r>
              <a:rPr lang="en-US" altLang="en-US" sz="3200" b="1" dirty="0">
                <a:solidFill>
                  <a:srgbClr val="000000"/>
                </a:solidFill>
                <a:latin typeface="Verdana" panose="020B0604030504040204" pitchFamily="34" charset="0"/>
              </a:rPr>
              <a:t>Fig. 4.  </a:t>
            </a:r>
            <a:r>
              <a:rPr lang="en-US" altLang="en-US" sz="3200" b="1" i="1" dirty="0">
                <a:solidFill>
                  <a:srgbClr val="000000"/>
                </a:solidFill>
                <a:latin typeface="Verdana" panose="020B0604030504040204" pitchFamily="34" charset="0"/>
              </a:rPr>
              <a:t>P. </a:t>
            </a:r>
            <a:r>
              <a:rPr lang="en-US" altLang="en-US" sz="3200" b="1" i="1" dirty="0" err="1">
                <a:solidFill>
                  <a:srgbClr val="000000"/>
                </a:solidFill>
                <a:latin typeface="Verdana" panose="020B0604030504040204" pitchFamily="34" charset="0"/>
              </a:rPr>
              <a:t>aphanidermatum</a:t>
            </a:r>
            <a:r>
              <a:rPr lang="en-US" altLang="en-US" sz="3200" b="1" i="1" dirty="0">
                <a:solidFill>
                  <a:srgbClr val="000000"/>
                </a:solidFill>
                <a:latin typeface="Verdana" panose="020B0604030504040204" pitchFamily="34" charset="0"/>
              </a:rPr>
              <a:t> </a:t>
            </a:r>
            <a:r>
              <a:rPr lang="en-US" altLang="en-US" sz="3200" b="1" dirty="0">
                <a:solidFill>
                  <a:srgbClr val="000000"/>
                </a:solidFill>
                <a:latin typeface="Verdana" panose="020B0604030504040204" pitchFamily="34" charset="0"/>
              </a:rPr>
              <a:t>(A) </a:t>
            </a:r>
            <a:r>
              <a:rPr lang="en-US" altLang="en-US" sz="3200" b="1" dirty="0" err="1">
                <a:solidFill>
                  <a:srgbClr val="000000"/>
                </a:solidFill>
                <a:latin typeface="Verdana" panose="020B0604030504040204" pitchFamily="34" charset="0"/>
              </a:rPr>
              <a:t>toruloid</a:t>
            </a:r>
            <a:r>
              <a:rPr lang="en-US" altLang="en-US" sz="3200" b="1" dirty="0">
                <a:solidFill>
                  <a:srgbClr val="000000"/>
                </a:solidFill>
                <a:latin typeface="Verdana" panose="020B0604030504040204" pitchFamily="34" charset="0"/>
              </a:rPr>
              <a:t> zoosporangia, (B) culture on PDA, (C) inoculated, (D) non-inoculated pinto bean, and (E) inoculated bell pepper with damping-off symptoms at 34°C.</a:t>
            </a:r>
          </a:p>
        </p:txBody>
      </p:sp>
      <p:sp>
        <p:nvSpPr>
          <p:cNvPr id="81" name="TextBox 18">
            <a:extLst>
              <a:ext uri="{FF2B5EF4-FFF2-40B4-BE49-F238E27FC236}">
                <a16:creationId xmlns:a16="http://schemas.microsoft.com/office/drawing/2014/main" id="{BE0FE172-70C9-4F58-A7B0-1C9E3A8BA729}"/>
              </a:ext>
            </a:extLst>
          </p:cNvPr>
          <p:cNvSpPr txBox="1">
            <a:spLocks noChangeArrowheads="1"/>
          </p:cNvSpPr>
          <p:nvPr/>
        </p:nvSpPr>
        <p:spPr bwMode="auto">
          <a:xfrm>
            <a:off x="29409845" y="21462567"/>
            <a:ext cx="9832975" cy="2092881"/>
          </a:xfrm>
          <a:prstGeom prst="rect">
            <a:avLst/>
          </a:prstGeom>
          <a:noFill/>
          <a:ln w="9525">
            <a:noFill/>
            <a:miter lim="800000"/>
            <a:headEnd/>
            <a:tailEnd/>
          </a:ln>
        </p:spPr>
        <p:txBody>
          <a:bodyPr>
            <a:spAutoFit/>
          </a:bodyPr>
          <a:lstStyle>
            <a:lvl1pPr eaLnBrk="0" hangingPunct="0">
              <a:defRPr sz="8300">
                <a:solidFill>
                  <a:schemeClr val="tx1"/>
                </a:solidFill>
                <a:latin typeface="Arial" charset="0"/>
                <a:cs typeface="Arial" charset="0"/>
              </a:defRPr>
            </a:lvl1pPr>
            <a:lvl2pPr marL="742950" indent="-285750" eaLnBrk="0" hangingPunct="0">
              <a:defRPr sz="8300">
                <a:solidFill>
                  <a:schemeClr val="tx1"/>
                </a:solidFill>
                <a:latin typeface="Arial" charset="0"/>
                <a:cs typeface="Arial" charset="0"/>
              </a:defRPr>
            </a:lvl2pPr>
            <a:lvl3pPr marL="1143000" indent="-228600" eaLnBrk="0" hangingPunct="0">
              <a:defRPr sz="8300">
                <a:solidFill>
                  <a:schemeClr val="tx1"/>
                </a:solidFill>
                <a:latin typeface="Arial" charset="0"/>
                <a:cs typeface="Arial" charset="0"/>
              </a:defRPr>
            </a:lvl3pPr>
            <a:lvl4pPr marL="1600200" indent="-228600" eaLnBrk="0" hangingPunct="0">
              <a:defRPr sz="8300">
                <a:solidFill>
                  <a:schemeClr val="tx1"/>
                </a:solidFill>
                <a:latin typeface="Arial" charset="0"/>
                <a:cs typeface="Arial" charset="0"/>
              </a:defRPr>
            </a:lvl4pPr>
            <a:lvl5pPr marL="2057400" indent="-228600" eaLnBrk="0" hangingPunct="0">
              <a:defRPr sz="8300">
                <a:solidFill>
                  <a:schemeClr val="tx1"/>
                </a:solidFill>
                <a:latin typeface="Arial" charset="0"/>
                <a:cs typeface="Arial" charset="0"/>
              </a:defRPr>
            </a:lvl5pPr>
            <a:lvl6pPr marL="2514600" indent="-228600" eaLnBrk="0" fontAlgn="base" hangingPunct="0">
              <a:spcBef>
                <a:spcPct val="0"/>
              </a:spcBef>
              <a:spcAft>
                <a:spcPct val="0"/>
              </a:spcAft>
              <a:defRPr sz="8300">
                <a:solidFill>
                  <a:schemeClr val="tx1"/>
                </a:solidFill>
                <a:latin typeface="Arial" charset="0"/>
                <a:cs typeface="Arial" charset="0"/>
              </a:defRPr>
            </a:lvl6pPr>
            <a:lvl7pPr marL="2971800" indent="-228600" eaLnBrk="0" fontAlgn="base" hangingPunct="0">
              <a:spcBef>
                <a:spcPct val="0"/>
              </a:spcBef>
              <a:spcAft>
                <a:spcPct val="0"/>
              </a:spcAft>
              <a:defRPr sz="8300">
                <a:solidFill>
                  <a:schemeClr val="tx1"/>
                </a:solidFill>
                <a:latin typeface="Arial" charset="0"/>
                <a:cs typeface="Arial" charset="0"/>
              </a:defRPr>
            </a:lvl7pPr>
            <a:lvl8pPr marL="3429000" indent="-228600" eaLnBrk="0" fontAlgn="base" hangingPunct="0">
              <a:spcBef>
                <a:spcPct val="0"/>
              </a:spcBef>
              <a:spcAft>
                <a:spcPct val="0"/>
              </a:spcAft>
              <a:defRPr sz="8300">
                <a:solidFill>
                  <a:schemeClr val="tx1"/>
                </a:solidFill>
                <a:latin typeface="Arial" charset="0"/>
                <a:cs typeface="Arial" charset="0"/>
              </a:defRPr>
            </a:lvl8pPr>
            <a:lvl9pPr marL="3886200" indent="-228600" eaLnBrk="0" fontAlgn="base" hangingPunct="0">
              <a:spcBef>
                <a:spcPct val="0"/>
              </a:spcBef>
              <a:spcAft>
                <a:spcPct val="0"/>
              </a:spcAft>
              <a:defRPr sz="8300">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sz="5000" b="1" dirty="0">
              <a:solidFill>
                <a:srgbClr val="333399">
                  <a:lumMod val="75000"/>
                </a:srgbClr>
              </a:solidFill>
              <a:latin typeface="Verdana" pitchFamily="34" charset="0"/>
            </a:endParaRPr>
          </a:p>
          <a:p>
            <a:pPr defTabSz="914400" eaLnBrk="1" fontAlgn="base" hangingPunct="1">
              <a:spcBef>
                <a:spcPct val="0"/>
              </a:spcBef>
              <a:spcAft>
                <a:spcPct val="0"/>
              </a:spcAft>
              <a:defRPr/>
            </a:pPr>
            <a:r>
              <a:rPr lang="en-US" sz="8000" b="1" dirty="0">
                <a:latin typeface="Franklin Gothic Demi" panose="020B0603020102020204" pitchFamily="34" charset="0"/>
                <a:cs typeface="+mn-cs"/>
              </a:rPr>
              <a:t>References</a:t>
            </a:r>
          </a:p>
        </p:txBody>
      </p:sp>
      <p:sp>
        <p:nvSpPr>
          <p:cNvPr id="82" name="TextBox 32">
            <a:extLst>
              <a:ext uri="{FF2B5EF4-FFF2-40B4-BE49-F238E27FC236}">
                <a16:creationId xmlns:a16="http://schemas.microsoft.com/office/drawing/2014/main" id="{43D614CD-3B79-421A-9B11-9C5A28B5D625}"/>
              </a:ext>
            </a:extLst>
          </p:cNvPr>
          <p:cNvSpPr txBox="1">
            <a:spLocks noChangeArrowheads="1"/>
          </p:cNvSpPr>
          <p:nvPr/>
        </p:nvSpPr>
        <p:spPr bwMode="auto">
          <a:xfrm>
            <a:off x="29481230" y="23602371"/>
            <a:ext cx="1313656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29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11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92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9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9200">
                <a:solidFill>
                  <a:schemeClr val="tx1"/>
                </a:solidFill>
                <a:latin typeface="Arial" panose="020B0604020202020204" pitchFamily="34" charset="0"/>
                <a:cs typeface="Arial" panose="020B0604020202020204" pitchFamily="34" charset="0"/>
              </a:defRPr>
            </a:lvl9pPr>
          </a:lstStyle>
          <a:p>
            <a:pPr marL="0" marR="0" lvl="0" indent="0" algn="justLow"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Matthiesen</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R.L., Ahmad, A.A., and Robertson, A. E. 2016. Temperature affects aggressiveness and fungicide sensitivity of four </a:t>
            </a:r>
            <a:r>
              <a:rPr kumimoji="0" lang="en-US" altLang="en-US" sz="32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Pythium </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spp. that cause soybean and corn damping-off in Iowa. Plant Disease 100: 583-591. </a:t>
            </a:r>
          </a:p>
          <a:p>
            <a:pPr marL="0" marR="0" lvl="0" indent="0" algn="justLow" defTabSz="9144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justLow"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Thomson, T. B.,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Athow</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K. L., and </a:t>
            </a:r>
            <a:r>
              <a:rPr kumimoji="0" lang="en-US" altLang="en-US"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Laviollete</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F. A. 1971. The effect of temperature on the pathogenicity of </a:t>
            </a:r>
            <a:r>
              <a:rPr kumimoji="0" lang="en-US" altLang="en-US" sz="32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Pythium </a:t>
            </a:r>
            <a:r>
              <a:rPr kumimoji="0" lang="en-US" altLang="en-US" sz="3200" b="0" i="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aphanidermatum</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2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 </a:t>
            </a:r>
            <a:r>
              <a:rPr kumimoji="0" lang="en-US" altLang="en-US" sz="3200" b="0" i="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debaryanum</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and </a:t>
            </a:r>
            <a:r>
              <a:rPr kumimoji="0" lang="en-US" altLang="en-US" sz="32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 </a:t>
            </a:r>
            <a:r>
              <a:rPr kumimoji="0" lang="en-US" altLang="en-US" sz="3200" b="0" i="1"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ultimum</a:t>
            </a:r>
            <a:r>
              <a:rPr kumimoji="0" lang="en-US" altLang="en-US" sz="32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on soybean. Phytopathology 61:933-935</a:t>
            </a:r>
          </a:p>
          <a:p>
            <a:pPr marL="0" marR="0" lvl="0" indent="0" algn="justLow"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9FFC8A9-9F93-488C-95B1-A3DFE5CFBDE1}"/>
              </a:ext>
            </a:extLst>
          </p:cNvPr>
          <p:cNvGrpSpPr/>
          <p:nvPr/>
        </p:nvGrpSpPr>
        <p:grpSpPr>
          <a:xfrm>
            <a:off x="28532058" y="18229801"/>
            <a:ext cx="1123371" cy="1161528"/>
            <a:chOff x="28532058" y="18229801"/>
            <a:chExt cx="1123371" cy="1161528"/>
          </a:xfrm>
        </p:grpSpPr>
        <p:sp>
          <p:nvSpPr>
            <p:cNvPr id="84" name="Oval 83">
              <a:extLst>
                <a:ext uri="{FF2B5EF4-FFF2-40B4-BE49-F238E27FC236}">
                  <a16:creationId xmlns:a16="http://schemas.microsoft.com/office/drawing/2014/main" id="{82F13BC8-C9E9-4783-982F-A13124BFF6F3}"/>
                </a:ext>
              </a:extLst>
            </p:cNvPr>
            <p:cNvSpPr/>
            <p:nvPr/>
          </p:nvSpPr>
          <p:spPr>
            <a:xfrm>
              <a:off x="28532058" y="18229801"/>
              <a:ext cx="1123371" cy="1161528"/>
            </a:xfrm>
            <a:prstGeom prst="ellipse">
              <a:avLst/>
            </a:prstGeom>
            <a:solidFill>
              <a:srgbClr val="F1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803C5AB4-EFAB-465E-8D3D-76B14A0F034B}"/>
                </a:ext>
              </a:extLst>
            </p:cNvPr>
            <p:cNvSpPr txBox="1"/>
            <p:nvPr/>
          </p:nvSpPr>
          <p:spPr>
            <a:xfrm>
              <a:off x="28780184" y="18240587"/>
              <a:ext cx="728134" cy="1050163"/>
            </a:xfrm>
            <a:prstGeom prst="rect">
              <a:avLst/>
            </a:prstGeom>
            <a:noFill/>
          </p:spPr>
          <p:txBody>
            <a:bodyPr wrap="square" rtlCol="0">
              <a:spAutoFit/>
            </a:bodyPr>
            <a:lstStyle/>
            <a:p>
              <a:r>
                <a:rPr lang="en-US" sz="6000" b="1" dirty="0">
                  <a:latin typeface="Franklin Gothic Demi" panose="020B0603020102020204" pitchFamily="34" charset="0"/>
                </a:rPr>
                <a:t>1</a:t>
              </a:r>
            </a:p>
          </p:txBody>
        </p:sp>
      </p:grpSp>
      <p:grpSp>
        <p:nvGrpSpPr>
          <p:cNvPr id="8" name="Group 7">
            <a:extLst>
              <a:ext uri="{FF2B5EF4-FFF2-40B4-BE49-F238E27FC236}">
                <a16:creationId xmlns:a16="http://schemas.microsoft.com/office/drawing/2014/main" id="{5CB955F2-FEB1-4CBB-81AB-A65912BF9FB3}"/>
              </a:ext>
            </a:extLst>
          </p:cNvPr>
          <p:cNvGrpSpPr/>
          <p:nvPr/>
        </p:nvGrpSpPr>
        <p:grpSpPr>
          <a:xfrm>
            <a:off x="28514336" y="20502436"/>
            <a:ext cx="1158813" cy="1054263"/>
            <a:chOff x="28119102" y="20715957"/>
            <a:chExt cx="1158813" cy="1054263"/>
          </a:xfrm>
        </p:grpSpPr>
        <p:sp>
          <p:nvSpPr>
            <p:cNvPr id="86" name="Oval 85">
              <a:extLst>
                <a:ext uri="{FF2B5EF4-FFF2-40B4-BE49-F238E27FC236}">
                  <a16:creationId xmlns:a16="http://schemas.microsoft.com/office/drawing/2014/main" id="{9D6C2749-3D3E-4E10-8E04-EE307E31C10D}"/>
                </a:ext>
              </a:extLst>
            </p:cNvPr>
            <p:cNvSpPr/>
            <p:nvPr/>
          </p:nvSpPr>
          <p:spPr>
            <a:xfrm>
              <a:off x="28119102" y="20715957"/>
              <a:ext cx="1158813" cy="1054263"/>
            </a:xfrm>
            <a:prstGeom prst="ellipse">
              <a:avLst/>
            </a:prstGeom>
            <a:solidFill>
              <a:srgbClr val="F1B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A86CF0E3-899B-419B-95D2-00633D57664F}"/>
                </a:ext>
              </a:extLst>
            </p:cNvPr>
            <p:cNvSpPr txBox="1"/>
            <p:nvPr/>
          </p:nvSpPr>
          <p:spPr>
            <a:xfrm>
              <a:off x="28393143" y="20744395"/>
              <a:ext cx="751107" cy="1015663"/>
            </a:xfrm>
            <a:prstGeom prst="rect">
              <a:avLst/>
            </a:prstGeom>
            <a:noFill/>
          </p:spPr>
          <p:txBody>
            <a:bodyPr wrap="square" rtlCol="0">
              <a:spAutoFit/>
            </a:bodyPr>
            <a:lstStyle/>
            <a:p>
              <a:r>
                <a:rPr lang="en-US" sz="6000" b="1" dirty="0">
                  <a:latin typeface="Franklin Gothic Demi" panose="020B0603020102020204" pitchFamily="34" charset="0"/>
                </a:rPr>
                <a:t>2</a:t>
              </a:r>
            </a:p>
          </p:txBody>
        </p:sp>
      </p:grpSp>
      <p:grpSp>
        <p:nvGrpSpPr>
          <p:cNvPr id="15" name="Group 14">
            <a:extLst>
              <a:ext uri="{FF2B5EF4-FFF2-40B4-BE49-F238E27FC236}">
                <a16:creationId xmlns:a16="http://schemas.microsoft.com/office/drawing/2014/main" id="{86BC074F-EF9C-412E-84AC-5341AC57E2B6}"/>
              </a:ext>
            </a:extLst>
          </p:cNvPr>
          <p:cNvGrpSpPr/>
          <p:nvPr/>
        </p:nvGrpSpPr>
        <p:grpSpPr>
          <a:xfrm>
            <a:off x="14713100" y="7175801"/>
            <a:ext cx="13938699" cy="2821361"/>
            <a:chOff x="14713100" y="7175801"/>
            <a:chExt cx="13938699" cy="2821361"/>
          </a:xfrm>
        </p:grpSpPr>
        <p:pic>
          <p:nvPicPr>
            <p:cNvPr id="12" name="Picture 11">
              <a:extLst>
                <a:ext uri="{FF2B5EF4-FFF2-40B4-BE49-F238E27FC236}">
                  <a16:creationId xmlns:a16="http://schemas.microsoft.com/office/drawing/2014/main" id="{EDE59BF7-8CA3-4B53-865F-6D4F93C058C7}"/>
                </a:ext>
              </a:extLst>
            </p:cNvPr>
            <p:cNvPicPr>
              <a:picLocks noChangeAspect="1"/>
            </p:cNvPicPr>
            <p:nvPr/>
          </p:nvPicPr>
          <p:blipFill>
            <a:blip r:embed="rId9"/>
            <a:stretch>
              <a:fillRect/>
            </a:stretch>
          </p:blipFill>
          <p:spPr>
            <a:xfrm>
              <a:off x="14727328" y="7241531"/>
              <a:ext cx="13924471" cy="2755631"/>
            </a:xfrm>
            <a:prstGeom prst="rect">
              <a:avLst/>
            </a:prstGeom>
          </p:spPr>
        </p:pic>
        <p:sp>
          <p:nvSpPr>
            <p:cNvPr id="13" name="TextBox 12">
              <a:extLst>
                <a:ext uri="{FF2B5EF4-FFF2-40B4-BE49-F238E27FC236}">
                  <a16:creationId xmlns:a16="http://schemas.microsoft.com/office/drawing/2014/main" id="{5F4D683D-6F1B-4FE4-B479-98FF1B12426E}"/>
                </a:ext>
              </a:extLst>
            </p:cNvPr>
            <p:cNvSpPr txBox="1"/>
            <p:nvPr/>
          </p:nvSpPr>
          <p:spPr>
            <a:xfrm flipH="1">
              <a:off x="14713100" y="7210310"/>
              <a:ext cx="547214" cy="523220"/>
            </a:xfrm>
            <a:prstGeom prst="rect">
              <a:avLst/>
            </a:prstGeom>
            <a:noFill/>
          </p:spPr>
          <p:txBody>
            <a:bodyPr wrap="square" rtlCol="0">
              <a:spAutoFit/>
            </a:bodyPr>
            <a:lstStyle/>
            <a:p>
              <a:r>
                <a:rPr lang="en-US" sz="2800" dirty="0"/>
                <a:t>A</a:t>
              </a:r>
            </a:p>
          </p:txBody>
        </p:sp>
        <p:sp>
          <p:nvSpPr>
            <p:cNvPr id="78" name="TextBox 77">
              <a:extLst>
                <a:ext uri="{FF2B5EF4-FFF2-40B4-BE49-F238E27FC236}">
                  <a16:creationId xmlns:a16="http://schemas.microsoft.com/office/drawing/2014/main" id="{ADF14A51-E9A6-4D10-9F6D-942A6B2E4A7C}"/>
                </a:ext>
              </a:extLst>
            </p:cNvPr>
            <p:cNvSpPr txBox="1"/>
            <p:nvPr/>
          </p:nvSpPr>
          <p:spPr>
            <a:xfrm flipH="1">
              <a:off x="19380825" y="7175801"/>
              <a:ext cx="547214" cy="523220"/>
            </a:xfrm>
            <a:prstGeom prst="rect">
              <a:avLst/>
            </a:prstGeom>
            <a:noFill/>
          </p:spPr>
          <p:txBody>
            <a:bodyPr wrap="square" rtlCol="0">
              <a:spAutoFit/>
            </a:bodyPr>
            <a:lstStyle/>
            <a:p>
              <a:r>
                <a:rPr lang="en-US" sz="2800" dirty="0"/>
                <a:t>B</a:t>
              </a:r>
            </a:p>
          </p:txBody>
        </p:sp>
        <p:sp>
          <p:nvSpPr>
            <p:cNvPr id="79" name="TextBox 78">
              <a:extLst>
                <a:ext uri="{FF2B5EF4-FFF2-40B4-BE49-F238E27FC236}">
                  <a16:creationId xmlns:a16="http://schemas.microsoft.com/office/drawing/2014/main" id="{ED1F340D-1396-4287-8442-717873528DCA}"/>
                </a:ext>
              </a:extLst>
            </p:cNvPr>
            <p:cNvSpPr txBox="1"/>
            <p:nvPr/>
          </p:nvSpPr>
          <p:spPr>
            <a:xfrm flipH="1">
              <a:off x="24081906" y="7207333"/>
              <a:ext cx="547214" cy="523220"/>
            </a:xfrm>
            <a:prstGeom prst="rect">
              <a:avLst/>
            </a:prstGeom>
            <a:noFill/>
          </p:spPr>
          <p:txBody>
            <a:bodyPr wrap="square" rtlCol="0">
              <a:spAutoFit/>
            </a:bodyPr>
            <a:lstStyle/>
            <a:p>
              <a:r>
                <a:rPr lang="en-US" sz="2800" dirty="0"/>
                <a:t>C</a:t>
              </a:r>
            </a:p>
          </p:txBody>
        </p:sp>
      </p:grpSp>
      <p:grpSp>
        <p:nvGrpSpPr>
          <p:cNvPr id="14" name="Group 13">
            <a:extLst>
              <a:ext uri="{FF2B5EF4-FFF2-40B4-BE49-F238E27FC236}">
                <a16:creationId xmlns:a16="http://schemas.microsoft.com/office/drawing/2014/main" id="{22270924-826B-439F-9770-6B653A17ADEB}"/>
              </a:ext>
            </a:extLst>
          </p:cNvPr>
          <p:cNvGrpSpPr/>
          <p:nvPr/>
        </p:nvGrpSpPr>
        <p:grpSpPr>
          <a:xfrm>
            <a:off x="14626464" y="12198051"/>
            <a:ext cx="14456027" cy="2894858"/>
            <a:chOff x="14626464" y="11841318"/>
            <a:chExt cx="14456027" cy="2894858"/>
          </a:xfrm>
        </p:grpSpPr>
        <p:pic>
          <p:nvPicPr>
            <p:cNvPr id="6" name="Picture 5">
              <a:extLst>
                <a:ext uri="{FF2B5EF4-FFF2-40B4-BE49-F238E27FC236}">
                  <a16:creationId xmlns:a16="http://schemas.microsoft.com/office/drawing/2014/main" id="{12D07858-1234-485D-A04E-7294562D2E74}"/>
                </a:ext>
              </a:extLst>
            </p:cNvPr>
            <p:cNvPicPr>
              <a:picLocks noChangeAspect="1"/>
            </p:cNvPicPr>
            <p:nvPr/>
          </p:nvPicPr>
          <p:blipFill>
            <a:blip r:embed="rId10"/>
            <a:stretch>
              <a:fillRect/>
            </a:stretch>
          </p:blipFill>
          <p:spPr>
            <a:xfrm>
              <a:off x="22191532" y="11888587"/>
              <a:ext cx="6890959" cy="2834128"/>
            </a:xfrm>
            <a:prstGeom prst="rect">
              <a:avLst/>
            </a:prstGeom>
          </p:spPr>
        </p:pic>
        <p:pic>
          <p:nvPicPr>
            <p:cNvPr id="9" name="Picture 8">
              <a:extLst>
                <a:ext uri="{FF2B5EF4-FFF2-40B4-BE49-F238E27FC236}">
                  <a16:creationId xmlns:a16="http://schemas.microsoft.com/office/drawing/2014/main" id="{1640E88B-CE83-4671-8428-92CD421B711F}"/>
                </a:ext>
              </a:extLst>
            </p:cNvPr>
            <p:cNvPicPr>
              <a:picLocks noChangeAspect="1"/>
            </p:cNvPicPr>
            <p:nvPr/>
          </p:nvPicPr>
          <p:blipFill>
            <a:blip r:embed="rId11"/>
            <a:stretch>
              <a:fillRect/>
            </a:stretch>
          </p:blipFill>
          <p:spPr>
            <a:xfrm>
              <a:off x="14626464" y="11841318"/>
              <a:ext cx="7038619" cy="2894858"/>
            </a:xfrm>
            <a:prstGeom prst="rect">
              <a:avLst/>
            </a:prstGeom>
          </p:spPr>
        </p:pic>
        <p:sp>
          <p:nvSpPr>
            <p:cNvPr id="80" name="TextBox 79">
              <a:extLst>
                <a:ext uri="{FF2B5EF4-FFF2-40B4-BE49-F238E27FC236}">
                  <a16:creationId xmlns:a16="http://schemas.microsoft.com/office/drawing/2014/main" id="{8740885E-959A-4313-BEB2-FBE081AE836F}"/>
                </a:ext>
              </a:extLst>
            </p:cNvPr>
            <p:cNvSpPr txBox="1"/>
            <p:nvPr/>
          </p:nvSpPr>
          <p:spPr>
            <a:xfrm flipH="1">
              <a:off x="15058423" y="11855929"/>
              <a:ext cx="547214" cy="584775"/>
            </a:xfrm>
            <a:prstGeom prst="rect">
              <a:avLst/>
            </a:prstGeom>
            <a:noFill/>
          </p:spPr>
          <p:txBody>
            <a:bodyPr wrap="square" rtlCol="0">
              <a:spAutoFit/>
            </a:bodyPr>
            <a:lstStyle/>
            <a:p>
              <a:r>
                <a:rPr lang="en-US" sz="3200" dirty="0"/>
                <a:t>A</a:t>
              </a:r>
            </a:p>
          </p:txBody>
        </p:sp>
        <p:sp>
          <p:nvSpPr>
            <p:cNvPr id="83" name="TextBox 82">
              <a:extLst>
                <a:ext uri="{FF2B5EF4-FFF2-40B4-BE49-F238E27FC236}">
                  <a16:creationId xmlns:a16="http://schemas.microsoft.com/office/drawing/2014/main" id="{8FD824FD-4D11-426A-8A8B-A3D18295F91C}"/>
                </a:ext>
              </a:extLst>
            </p:cNvPr>
            <p:cNvSpPr txBox="1"/>
            <p:nvPr/>
          </p:nvSpPr>
          <p:spPr>
            <a:xfrm flipH="1">
              <a:off x="22560918" y="11897501"/>
              <a:ext cx="547214" cy="584775"/>
            </a:xfrm>
            <a:prstGeom prst="rect">
              <a:avLst/>
            </a:prstGeom>
            <a:noFill/>
          </p:spPr>
          <p:txBody>
            <a:bodyPr wrap="square" rtlCol="0">
              <a:spAutoFit/>
            </a:bodyPr>
            <a:lstStyle/>
            <a:p>
              <a:r>
                <a:rPr lang="en-US" sz="3200" dirty="0"/>
                <a:t>B</a:t>
              </a:r>
            </a:p>
          </p:txBody>
        </p:sp>
      </p:grpSp>
    </p:spTree>
    <p:extLst>
      <p:ext uri="{BB962C8B-B14F-4D97-AF65-F5344CB8AC3E}">
        <p14:creationId xmlns:p14="http://schemas.microsoft.com/office/powerpoint/2010/main" val="12366825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_Pstr_Tmplt_Pattern_48x36" id="{26B924AF-366A-274D-AD3E-C29CA0374759}" vid="{386E154C-08A4-504D-B21A-EC425C5F4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uofi_academic_poster_48x36_pattern (15)</Template>
  <TotalTime>472</TotalTime>
  <Words>596</Words>
  <Application>Microsoft Office PowerPoint</Application>
  <PresentationFormat>Custom</PresentationFormat>
  <Paragraphs>50</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Franklin Gothic Demi</vt:lpstr>
      <vt:lpstr>Franklin Gothic Medium</vt:lpstr>
      <vt:lpstr>Roboto</vt:lpstr>
      <vt:lpstr>Verdana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Cumagun, Christian (ccumagun@uidaho.edu)</dc:creator>
  <cp:lastModifiedBy>Cumagun, Christian (ccumagun@uidaho.edu)</cp:lastModifiedBy>
  <cp:revision>22</cp:revision>
  <cp:lastPrinted>2022-04-01T21:09:19Z</cp:lastPrinted>
  <dcterms:created xsi:type="dcterms:W3CDTF">2022-04-01T20:17:36Z</dcterms:created>
  <dcterms:modified xsi:type="dcterms:W3CDTF">2022-04-05T03:59:13Z</dcterms:modified>
</cp:coreProperties>
</file>